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8"/>
  </p:notesMasterIdLst>
  <p:sldIdLst>
    <p:sldId id="256" r:id="rId2"/>
    <p:sldId id="318" r:id="rId3"/>
    <p:sldId id="257" r:id="rId4"/>
    <p:sldId id="311" r:id="rId5"/>
    <p:sldId id="313" r:id="rId6"/>
    <p:sldId id="314" r:id="rId7"/>
    <p:sldId id="309" r:id="rId8"/>
    <p:sldId id="357" r:id="rId9"/>
    <p:sldId id="319" r:id="rId10"/>
    <p:sldId id="320" r:id="rId11"/>
    <p:sldId id="321" r:id="rId12"/>
    <p:sldId id="341" r:id="rId13"/>
    <p:sldId id="343" r:id="rId14"/>
    <p:sldId id="324" r:id="rId15"/>
    <p:sldId id="325" r:id="rId16"/>
    <p:sldId id="326" r:id="rId17"/>
    <p:sldId id="355" r:id="rId18"/>
    <p:sldId id="327" r:id="rId19"/>
    <p:sldId id="346" r:id="rId20"/>
    <p:sldId id="347" r:id="rId21"/>
    <p:sldId id="344" r:id="rId22"/>
    <p:sldId id="322" r:id="rId23"/>
    <p:sldId id="329" r:id="rId24"/>
    <p:sldId id="330" r:id="rId25"/>
    <p:sldId id="338" r:id="rId26"/>
    <p:sldId id="315" r:id="rId27"/>
    <p:sldId id="316" r:id="rId28"/>
    <p:sldId id="317" r:id="rId29"/>
    <p:sldId id="349" r:id="rId30"/>
    <p:sldId id="334" r:id="rId31"/>
    <p:sldId id="356" r:id="rId32"/>
    <p:sldId id="348" r:id="rId33"/>
    <p:sldId id="350" r:id="rId34"/>
    <p:sldId id="332" r:id="rId35"/>
    <p:sldId id="352" r:id="rId36"/>
    <p:sldId id="328" r:id="rId37"/>
    <p:sldId id="323" r:id="rId38"/>
    <p:sldId id="354" r:id="rId39"/>
    <p:sldId id="335" r:id="rId40"/>
    <p:sldId id="358" r:id="rId41"/>
    <p:sldId id="359" r:id="rId42"/>
    <p:sldId id="353" r:id="rId43"/>
    <p:sldId id="360" r:id="rId44"/>
    <p:sldId id="336" r:id="rId45"/>
    <p:sldId id="339" r:id="rId46"/>
    <p:sldId id="337" r:id="rId47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C282A"/>
    <a:srgbClr val="7CBED3"/>
    <a:srgbClr val="CF6B6D"/>
    <a:srgbClr val="D5E4F7"/>
    <a:srgbClr val="235867"/>
    <a:srgbClr val="1B7328"/>
    <a:srgbClr val="558100"/>
    <a:srgbClr val="B8737F"/>
    <a:srgbClr val="6D3740"/>
    <a:srgbClr val="CE68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74" autoAdjust="0"/>
    <p:restoredTop sz="94660"/>
  </p:normalViewPr>
  <p:slideViewPr>
    <p:cSldViewPr snapToGrid="0">
      <p:cViewPr varScale="1">
        <p:scale>
          <a:sx n="64" d="100"/>
          <a:sy n="64" d="100"/>
        </p:scale>
        <p:origin x="97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5F9399-9FCD-4EB5-9097-B1F7C844D6C0}" type="datetimeFigureOut">
              <a:rPr lang="pt-BR" smtClean="0"/>
              <a:t>27/11/2024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FE8E06-5ACC-4B76-ABC7-227BE4050CB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590940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FE8E06-5ACC-4B76-ABC7-227BE4050CB3}" type="slidenum">
              <a:rPr lang="pt-BR" smtClean="0"/>
              <a:t>26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447376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F4E111-4B55-4AB9-2BED-E40F4EBBAB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34BCA963-5B97-041E-3543-F175103EE5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882D6D61-EA9E-E9C5-6CFE-F16602B30B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D2D2FDB-0B00-AB2B-4C9D-48832A698C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FE8E06-5ACC-4B76-ABC7-227BE4050CB3}" type="slidenum">
              <a:rPr lang="pt-BR" smtClean="0"/>
              <a:t>27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626386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3BF518-2A9D-A5B0-DEFC-113A224AAC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C998F90E-68CC-1BEB-B051-EED27BF657E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46B66192-7A38-8F1D-DC65-5AC1FF74BF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538743DA-6AD2-EAD2-F70D-AFD83752414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FE8E06-5ACC-4B76-ABC7-227BE4050CB3}" type="slidenum">
              <a:rPr lang="pt-BR" smtClean="0"/>
              <a:t>28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932590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70CA107-940C-6C27-530E-DCC37AA5DC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D9463FF-184B-A30C-70AE-FA530EB033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7B44956-5C4F-A625-6BAE-EA1E0B67E0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26EF1-3415-47A9-AAD0-DEB93AD0CD29}" type="datetime1">
              <a:rPr lang="pt-BR" smtClean="0"/>
              <a:t>27/11/2024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ECF56AB-6B02-0779-C4D6-C2C727D326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C909C82-4B04-DD69-D6FD-D1BF2035A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924986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580AD04-D4DD-439D-55FB-DA11BA210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DD4BF33B-9841-30F8-9C67-39299E7480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9FDA70C-C9A0-3193-B43B-E8FB56622E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69239-516C-47E0-BCF6-9A2AF4BC06CA}" type="datetime1">
              <a:rPr lang="pt-BR" smtClean="0"/>
              <a:t>27/11/2024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E85DAC4-127E-84F8-A322-E3B294A79F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FF2CB11-9B51-C1A2-A6A2-316F336B4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65690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A80FECC1-E157-5E3D-A584-20AE2742BF0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C0CE7EC1-D609-4654-E987-BE39820485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DD15B25-922C-EF73-E9FC-DC4B549944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F1AFA-F169-45B6-8F49-433F5750701E}" type="datetime1">
              <a:rPr lang="pt-BR" smtClean="0"/>
              <a:t>27/11/2024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89D06C0-6066-8703-2C0D-0EC1EE1E9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5F03C71-5285-4800-EFDC-E1684C5161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243805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D6D36E-A1F5-6CE9-4412-2E7F6DA5E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FBDC77F-03B5-9EC3-75E3-789DEE70A4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CFCCA6E-6C08-41C2-E55C-C228D8FE90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BB738E-6E7C-42C7-B306-D2F69400786E}" type="datetime1">
              <a:rPr lang="pt-BR" smtClean="0"/>
              <a:t>27/11/2024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3F7EEC7-F82C-4249-2DC1-0589967F86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3E169CE-4BF8-94F6-076E-4DD1BBA47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699789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34B227-22F5-5450-721B-C38525C205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A8A18D4-D0D8-0469-1898-9C9BBF0133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0B10F51-755D-1008-B9C3-4D1687B78E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EC77CB-96CC-4F6A-B0CA-CC6FDE8F2E03}" type="datetime1">
              <a:rPr lang="pt-BR" smtClean="0"/>
              <a:t>27/11/2024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695FEA5-28D0-C509-07CE-FEA054E728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DFD0A30-3F39-3DBC-C679-61688036F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399047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F2EB65-239F-FBD2-86EA-4D439F8B4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98B106A-7182-4617-C257-9D023B391A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E2765B1-B205-0EBE-8ABE-77C99FFFB1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C54A3C79-521B-9A61-1183-96CE533D05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61D1F-EC60-44F8-806D-8AB5B22260D2}" type="datetime1">
              <a:rPr lang="pt-BR" smtClean="0"/>
              <a:t>27/11/2024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EFC5266-C5DF-E97A-2AD9-0D266DF848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869853F-D77A-1BF4-CCB7-7D6ED01CF8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272735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16FA2C8-1DAD-5311-173E-1B8B6F707F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160B229-98CA-3AD7-70AA-E076265B90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CB936211-B2F5-D3A9-8D07-F958CCEFDB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CA3EDACF-25E3-923F-8EAF-69D0BD935F3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545382BC-F096-A9A1-3119-11069E6F7F3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4678D622-CEEC-EB69-3146-21F43CB79D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36871-66A0-4B15-8698-510B8E856200}" type="datetime1">
              <a:rPr lang="pt-BR" smtClean="0"/>
              <a:t>27/11/2024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5603B318-C548-2726-85E0-E679A5DCD5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13F26EC8-967F-CB1E-B552-4F549A7344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597297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F7F3626-8508-D3AD-0E72-ED2FC174A1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831AD2EE-9B7A-354F-FAFB-91DAA208AB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FC82D-BFF4-466D-8450-5252E65136C8}" type="datetime1">
              <a:rPr lang="pt-BR" smtClean="0"/>
              <a:t>27/11/2024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5F3BF9B6-79C6-A60E-7588-84573BFE62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80B6708B-4476-55C0-32E8-C35FF2EFD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409858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96E2EED0-A739-3401-286E-CDA7219024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813B8-F369-43AF-AE80-11F6175FB80C}" type="datetime1">
              <a:rPr lang="pt-BR" smtClean="0"/>
              <a:t>27/11/2024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AA7A44F0-BF7E-8A8B-566D-C53E0169D1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DAC496F5-E278-A1EE-42DD-DF1EAA58C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094717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BC5F0D-9EA2-8643-BC9D-E8CD822F3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C025B69-19AC-532B-7C22-3304F13021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5B53749-AD06-926F-6370-A019849A1A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B038BB8A-E247-D83D-AC5C-E68D1F942C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78AA8D-55C6-4247-9D6C-A98EA9875AE4}" type="datetime1">
              <a:rPr lang="pt-BR" smtClean="0"/>
              <a:t>27/11/2024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8EE825DC-813C-4099-1AC1-260E4C28F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328D846-57FE-321A-5131-125194A321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239841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64C59F-1FCC-153B-7550-29F2C9486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C32CB075-BAF9-C9CF-75EE-39B70E6A0B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3359E008-46A6-6E45-800F-9CE8D5D1B8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F3EE29D-BA55-7D0D-4FEC-37E9E5666E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63D052-0229-42E2-AE2E-542AE57F799B}" type="datetime1">
              <a:rPr lang="pt-BR" smtClean="0"/>
              <a:t>27/11/2024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B9F5CB9-9C16-0F8E-216B-9A8874A4A7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3C8DA242-AA1D-392D-F414-E599187B3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150942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F4EA4A4A-3D7D-C92D-2322-A2625AB78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6EF7377-78B4-1B00-D182-7AF37C8E00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A24C974-63C5-F42B-A320-D6EC0A867E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6D610B5-AA65-4A19-B373-E5658444F765}" type="datetime1">
              <a:rPr lang="pt-BR" smtClean="0"/>
              <a:t>27/11/2024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106FEF1-0516-922A-18AC-3A27807B84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DF0876C-8CB6-7D28-243A-74562FE83D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00E1BD7-A6F2-47E2-ACB3-3469C810C63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937371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hyperlink" Target="https://github.com/OviedoVR" TargetMode="External"/><Relationship Id="rId7" Type="http://schemas.openxmlformats.org/officeDocument/2006/relationships/hyperlink" Target="mailto:oviedo.vinicius@gmail.com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hyperlink" Target="https://www.linkedin.com/in/vinicius-oviedo/" TargetMode="Externa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pt.linkedin.com/pulse/star-schema-e-snowflake-rafael-bezerra-da-esc%C3%B3ssia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sv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data-to-viz.com/#portfolio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biuwer.com/en/blog/how-to-choose-the-right-chart-for-your-data/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jpeg"/><Relationship Id="rId4" Type="http://schemas.microsoft.com/office/2007/relationships/hdphoto" Target="../media/hdphoto2.wd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ibm.com/br-pt/topics/business-intelligence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E0910E-57AB-C019-DF49-B555B7E225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122363"/>
            <a:ext cx="12192000" cy="2387600"/>
          </a:xfrm>
        </p:spPr>
        <p:txBody>
          <a:bodyPr>
            <a:normAutofit/>
          </a:bodyPr>
          <a:lstStyle/>
          <a:p>
            <a:r>
              <a:rPr lang="pt-BR" b="1" dirty="0"/>
              <a:t>Power BI para Ciência de Dados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B8E612C-D80B-85F8-FA6C-EE86130978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432933"/>
          </a:xfrm>
        </p:spPr>
        <p:txBody>
          <a:bodyPr/>
          <a:lstStyle/>
          <a:p>
            <a:r>
              <a:rPr lang="pt-BR" dirty="0">
                <a:solidFill>
                  <a:schemeClr val="bg1">
                    <a:lumMod val="65000"/>
                  </a:schemeClr>
                </a:solidFill>
              </a:rPr>
              <a:t>ESPECIALIZAÇÃO EM ANÁLISE E CIÊNCIA DE DADOS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22B4DC3-A75B-FD9F-D47D-361DC09B6C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4818" y="0"/>
            <a:ext cx="1122363" cy="1122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CEE2C23B-65F0-F4D5-0B95-6BFEA3A1DE74}"/>
              </a:ext>
            </a:extLst>
          </p:cNvPr>
          <p:cNvSpPr txBox="1"/>
          <p:nvPr/>
        </p:nvSpPr>
        <p:spPr>
          <a:xfrm>
            <a:off x="924912" y="5833241"/>
            <a:ext cx="26959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Vinícius Rodrigues Oviedo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86033F31-5528-CC58-0D46-849A10D8DF71}"/>
              </a:ext>
            </a:extLst>
          </p:cNvPr>
          <p:cNvSpPr txBox="1"/>
          <p:nvPr/>
        </p:nvSpPr>
        <p:spPr>
          <a:xfrm>
            <a:off x="8376747" y="5833241"/>
            <a:ext cx="26959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chemeClr val="bg1">
                    <a:lumMod val="75000"/>
                  </a:schemeClr>
                </a:solidFill>
              </a:rPr>
              <a:t>Santa Maria, 2024</a:t>
            </a:r>
          </a:p>
        </p:txBody>
      </p:sp>
      <p:pic>
        <p:nvPicPr>
          <p:cNvPr id="7" name="Imagem 6" descr="Forma&#10;&#10;Descrição gerada automaticamente com confiança baixa">
            <a:hlinkClick r:id="rId3"/>
            <a:extLst>
              <a:ext uri="{FF2B5EF4-FFF2-40B4-BE49-F238E27FC236}">
                <a16:creationId xmlns:a16="http://schemas.microsoft.com/office/drawing/2014/main" id="{C9BB438C-61C1-83AC-191F-09B277944A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111" y="5330987"/>
            <a:ext cx="404650" cy="404650"/>
          </a:xfrm>
          <a:prstGeom prst="rect">
            <a:avLst/>
          </a:prstGeom>
        </p:spPr>
      </p:pic>
      <p:pic>
        <p:nvPicPr>
          <p:cNvPr id="9" name="Imagem 8" descr="Logotipo, Ícone&#10;&#10;Descrição gerada automaticamente">
            <a:hlinkClick r:id="rId5"/>
            <a:extLst>
              <a:ext uri="{FF2B5EF4-FFF2-40B4-BE49-F238E27FC236}">
                <a16:creationId xmlns:a16="http://schemas.microsoft.com/office/drawing/2014/main" id="{926EE080-EE60-803E-E05E-F7199A09740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5343122"/>
            <a:ext cx="404650" cy="404650"/>
          </a:xfrm>
          <a:prstGeom prst="rect">
            <a:avLst/>
          </a:prstGeom>
        </p:spPr>
      </p:pic>
      <p:pic>
        <p:nvPicPr>
          <p:cNvPr id="11" name="Imagem 10" descr="Forma&#10;&#10;Descrição gerada automaticamente com confiança baixa">
            <a:hlinkClick r:id="rId7"/>
            <a:extLst>
              <a:ext uri="{FF2B5EF4-FFF2-40B4-BE49-F238E27FC236}">
                <a16:creationId xmlns:a16="http://schemas.microsoft.com/office/drawing/2014/main" id="{6719C3D2-45F8-28C8-8687-E83272FC8B8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6889" y="5343122"/>
            <a:ext cx="404651" cy="404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5034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44BB0D-1C7E-0D85-19AF-DD8713760F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785BB94-4868-66E7-95EA-113C3526A5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203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pt-BR" sz="2400" dirty="0"/>
          </a:p>
          <a:p>
            <a:r>
              <a:rPr lang="pt-BR" sz="2400" dirty="0"/>
              <a:t>Funções de transformação (</a:t>
            </a:r>
            <a:r>
              <a:rPr lang="pt-BR" sz="2400" b="1" dirty="0"/>
              <a:t>linguagem m</a:t>
            </a:r>
            <a:r>
              <a:rPr lang="pt-BR" sz="2400" dirty="0"/>
              <a:t>)</a:t>
            </a:r>
          </a:p>
          <a:p>
            <a:r>
              <a:rPr lang="pt-BR" sz="2400" dirty="0"/>
              <a:t>Novas colunas</a:t>
            </a:r>
          </a:p>
          <a:p>
            <a:r>
              <a:rPr lang="pt-BR" sz="2400" i="1" dirty="0" err="1"/>
              <a:t>Extract</a:t>
            </a:r>
            <a:r>
              <a:rPr lang="pt-BR" sz="2400" i="1" dirty="0"/>
              <a:t>, </a:t>
            </a:r>
            <a:r>
              <a:rPr lang="pt-BR" sz="2400" i="1" dirty="0" err="1"/>
              <a:t>Transform</a:t>
            </a:r>
            <a:r>
              <a:rPr lang="pt-BR" sz="2400" i="1" dirty="0"/>
              <a:t> </a:t>
            </a:r>
            <a:r>
              <a:rPr lang="pt-BR" sz="2400" i="1" dirty="0" err="1"/>
              <a:t>and</a:t>
            </a:r>
            <a:r>
              <a:rPr lang="pt-BR" sz="2400" i="1" dirty="0"/>
              <a:t> </a:t>
            </a:r>
            <a:r>
              <a:rPr lang="pt-BR" sz="2400" i="1" dirty="0" err="1"/>
              <a:t>Load</a:t>
            </a:r>
            <a:r>
              <a:rPr lang="pt-BR" sz="2400" i="1" dirty="0"/>
              <a:t> </a:t>
            </a:r>
            <a:r>
              <a:rPr lang="pt-BR" sz="2400" dirty="0"/>
              <a:t>(</a:t>
            </a:r>
            <a:r>
              <a:rPr lang="pt-BR" sz="2400" b="1" dirty="0"/>
              <a:t>ETL</a:t>
            </a:r>
            <a:r>
              <a:rPr lang="pt-BR" sz="2400" dirty="0"/>
              <a:t>)</a:t>
            </a:r>
          </a:p>
          <a:p>
            <a:r>
              <a:rPr lang="pt-BR" sz="2400" dirty="0"/>
              <a:t>Exploração dos dados  </a:t>
            </a:r>
            <a:r>
              <a:rPr lang="pt-BR" sz="1800" dirty="0">
                <a:solidFill>
                  <a:schemeClr val="accent4">
                    <a:lumMod val="75000"/>
                  </a:schemeClr>
                </a:solidFill>
              </a:rPr>
              <a:t>(estatística descritiva, distribuição, valores únicos, qualidade do dado)</a:t>
            </a:r>
            <a:endParaRPr lang="pt-BR" sz="1800" i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C3D110D-95C1-D974-9F87-B8D13D5D7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Power Query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D22C07DB-BD64-14B0-AFD6-1B0F800EF04C}"/>
              </a:ext>
            </a:extLst>
          </p:cNvPr>
          <p:cNvSpPr/>
          <p:nvPr/>
        </p:nvSpPr>
        <p:spPr>
          <a:xfrm>
            <a:off x="0" y="0"/>
            <a:ext cx="12192000" cy="2301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79C95DB4-9681-C9B1-C2E2-0BCBBC85CD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775584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B9C49C-C252-5A1E-21CE-D1E773C094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731A970-9DF6-CF88-1541-DF6BD32667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203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pt-BR" sz="2400" dirty="0"/>
          </a:p>
          <a:p>
            <a:pPr marL="457200" indent="-457200">
              <a:buFont typeface="+mj-lt"/>
              <a:buAutoNum type="arabicPeriod"/>
            </a:pPr>
            <a:r>
              <a:rPr lang="pt-BR" sz="2400" dirty="0"/>
              <a:t>Funções de texto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400" dirty="0"/>
              <a:t>Funções de número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400" dirty="0"/>
              <a:t>Funções de data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400" dirty="0"/>
              <a:t>Acrescentar consultas (</a:t>
            </a:r>
            <a:r>
              <a:rPr lang="pt-BR" sz="2400" i="1" dirty="0">
                <a:solidFill>
                  <a:schemeClr val="accent4">
                    <a:lumMod val="75000"/>
                  </a:schemeClr>
                </a:solidFill>
              </a:rPr>
              <a:t>CONCAT</a:t>
            </a:r>
            <a:r>
              <a:rPr lang="pt-BR" sz="2400" dirty="0"/>
              <a:t>)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400" dirty="0"/>
              <a:t>Mesclar consultas (</a:t>
            </a:r>
            <a:r>
              <a:rPr lang="pt-BR" sz="2400" i="1" dirty="0">
                <a:solidFill>
                  <a:schemeClr val="accent4">
                    <a:lumMod val="75000"/>
                  </a:schemeClr>
                </a:solidFill>
              </a:rPr>
              <a:t>MERGE</a:t>
            </a:r>
            <a:r>
              <a:rPr lang="pt-BR" sz="2400" dirty="0"/>
              <a:t>)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200AFDB-F7C4-7E2C-1FD3-9771D2166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Power Query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D73E2FA9-C6BF-2FE5-0F33-7A5EAD09965F}"/>
              </a:ext>
            </a:extLst>
          </p:cNvPr>
          <p:cNvSpPr/>
          <p:nvPr/>
        </p:nvSpPr>
        <p:spPr>
          <a:xfrm>
            <a:off x="0" y="0"/>
            <a:ext cx="12192000" cy="2301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3EEFFD99-0CA7-1EF0-F368-3BE01CB35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682161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4241F6-57E2-D2FE-6DB7-46B6835C48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885831-F19D-0B22-F780-CCE7D96B82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073" y="2766218"/>
            <a:ext cx="11049097" cy="1325563"/>
          </a:xfrm>
        </p:spPr>
        <p:txBody>
          <a:bodyPr/>
          <a:lstStyle/>
          <a:p>
            <a:pPr algn="ctr"/>
            <a:r>
              <a:rPr lang="pt-BR" dirty="0">
                <a:solidFill>
                  <a:schemeClr val="bg1">
                    <a:lumMod val="50000"/>
                  </a:schemeClr>
                </a:solidFill>
              </a:rPr>
              <a:t>Vejamos um exemplo...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D1C1433F-CA89-D20E-2A3B-9A65B7E6F3EF}"/>
              </a:ext>
            </a:extLst>
          </p:cNvPr>
          <p:cNvSpPr/>
          <p:nvPr/>
        </p:nvSpPr>
        <p:spPr>
          <a:xfrm>
            <a:off x="0" y="0"/>
            <a:ext cx="12192000" cy="2301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BD2A9D45-22D7-C378-1F66-54D7B5908B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994868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1CA03A-B696-E219-35AD-82CE406582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1C413E1-7411-7028-84F5-300D3CBFE0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203" y="1825625"/>
            <a:ext cx="10515600" cy="435133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pt-BR" sz="2400" u="sng" dirty="0" err="1"/>
              <a:t>Dataset</a:t>
            </a:r>
            <a:r>
              <a:rPr lang="pt-BR" sz="2400" u="sng" dirty="0"/>
              <a:t> </a:t>
            </a:r>
            <a:r>
              <a:rPr lang="pt-BR" sz="2400" u="sng" dirty="0" err="1"/>
              <a:t>BaseColaboradores</a:t>
            </a:r>
            <a:r>
              <a:rPr lang="pt-BR" sz="2400" u="sng" dirty="0"/>
              <a:t>: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400" dirty="0"/>
              <a:t>Total de colaboradores na base?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400" dirty="0"/>
              <a:t>Colaboradores ativos?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400" dirty="0"/>
              <a:t>Colaboradores desligados?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400" dirty="0"/>
              <a:t>Taxa de </a:t>
            </a:r>
            <a:r>
              <a:rPr lang="pt-BR" sz="2400" b="1" dirty="0"/>
              <a:t>turnover*</a:t>
            </a:r>
            <a:r>
              <a:rPr lang="pt-BR" sz="2400" dirty="0"/>
              <a:t>? </a:t>
            </a:r>
            <a:r>
              <a:rPr lang="pt-BR" sz="1800" i="1" dirty="0">
                <a:solidFill>
                  <a:schemeClr val="bg1">
                    <a:lumMod val="65000"/>
                  </a:schemeClr>
                </a:solidFill>
              </a:rPr>
              <a:t>(só calcular)</a:t>
            </a:r>
            <a:endParaRPr lang="pt-BR" sz="2400" i="1" dirty="0">
              <a:solidFill>
                <a:schemeClr val="bg1">
                  <a:lumMod val="65000"/>
                </a:schemeClr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pt-BR" sz="2400" dirty="0"/>
              <a:t>Média de salários?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400" dirty="0"/>
              <a:t>Colaboradores desligados por área?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400" dirty="0"/>
              <a:t>Turnover por área? 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400" dirty="0"/>
              <a:t>Existe relação entre tempo de empresa e salário?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400" dirty="0"/>
              <a:t>Adicionar filtro de estado civil.</a:t>
            </a:r>
          </a:p>
          <a:p>
            <a:pPr marL="457200" indent="-457200">
              <a:buFont typeface="+mj-lt"/>
              <a:buAutoNum type="arabicPeriod"/>
            </a:pPr>
            <a:endParaRPr lang="pt-BR" sz="2400" dirty="0"/>
          </a:p>
          <a:p>
            <a:pPr marL="457200" indent="-457200">
              <a:buFont typeface="+mj-lt"/>
              <a:buAutoNum type="arabicPeriod"/>
            </a:pPr>
            <a:endParaRPr lang="pt-BR" sz="2400" dirty="0"/>
          </a:p>
          <a:p>
            <a:pPr marL="0" indent="0">
              <a:buNone/>
            </a:pPr>
            <a:r>
              <a:rPr lang="pt-BR" sz="1800" b="1" dirty="0"/>
              <a:t>*Proporção de colaboradores que deixam a empresa (em relação ao total).</a:t>
            </a:r>
            <a:endParaRPr lang="pt-BR" sz="180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5FBF874-310B-9CC3-3C4B-800DB2E75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Power Query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436F0BBF-0F4B-AD72-16B3-DE0D3576A8CA}"/>
              </a:ext>
            </a:extLst>
          </p:cNvPr>
          <p:cNvSpPr/>
          <p:nvPr/>
        </p:nvSpPr>
        <p:spPr>
          <a:xfrm>
            <a:off x="0" y="0"/>
            <a:ext cx="12192000" cy="2301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4B401D0-B249-8476-ADDB-5D3AA8CFC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13</a:t>
            </a:fld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3BB8A3E-BD4F-C056-A3B3-3DA03A37EE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96635">
            <a:off x="7130422" y="1986506"/>
            <a:ext cx="4152565" cy="27710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446802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100097-E73C-14C8-B873-8A0032D9D9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DE1128-153E-9DA3-5D65-EA60BFB981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073" y="2766218"/>
            <a:ext cx="11049097" cy="1325563"/>
          </a:xfrm>
        </p:spPr>
        <p:txBody>
          <a:bodyPr/>
          <a:lstStyle/>
          <a:p>
            <a:pPr algn="ctr"/>
            <a:r>
              <a:rPr lang="pt-BR" b="1" dirty="0"/>
              <a:t>MODELAGEM DE DADOS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B6326D2F-E27D-3991-0360-75DED23EF3F7}"/>
              </a:ext>
            </a:extLst>
          </p:cNvPr>
          <p:cNvSpPr/>
          <p:nvPr/>
        </p:nvSpPr>
        <p:spPr>
          <a:xfrm>
            <a:off x="0" y="0"/>
            <a:ext cx="12192000" cy="2301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F0DDCE04-381D-A36D-AD67-49CE16A11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089669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948505-9382-5284-5F7D-7806EF1895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FF14B09-1318-D923-517B-9CD7C1B432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203" y="1825625"/>
            <a:ext cx="669054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dirty="0"/>
              <a:t>Dois principais tipos de </a:t>
            </a:r>
            <a:r>
              <a:rPr lang="pt-BR" sz="2400" b="1" u="sng" dirty="0"/>
              <a:t>modelagem relacional</a:t>
            </a:r>
            <a:r>
              <a:rPr lang="pt-BR" sz="2400" dirty="0"/>
              <a:t>: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400" dirty="0"/>
              <a:t>Esquema estrela (</a:t>
            </a:r>
            <a:r>
              <a:rPr lang="pt-BR" sz="2400" i="1" dirty="0">
                <a:solidFill>
                  <a:schemeClr val="accent4">
                    <a:lumMod val="75000"/>
                  </a:schemeClr>
                </a:solidFill>
              </a:rPr>
              <a:t>star </a:t>
            </a:r>
            <a:r>
              <a:rPr lang="pt-BR" sz="2400" i="1" dirty="0" err="1">
                <a:solidFill>
                  <a:schemeClr val="accent4">
                    <a:lumMod val="75000"/>
                  </a:schemeClr>
                </a:solidFill>
              </a:rPr>
              <a:t>schema</a:t>
            </a:r>
            <a:r>
              <a:rPr lang="pt-BR" sz="2400" dirty="0"/>
              <a:t>)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400" dirty="0"/>
              <a:t>Esquema floco de neve (</a:t>
            </a:r>
            <a:r>
              <a:rPr lang="pt-BR" sz="2400" i="1" dirty="0" err="1">
                <a:solidFill>
                  <a:schemeClr val="accent4">
                    <a:lumMod val="75000"/>
                  </a:schemeClr>
                </a:solidFill>
              </a:rPr>
              <a:t>snowflake</a:t>
            </a:r>
            <a:r>
              <a:rPr lang="pt-BR" sz="2400" i="1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pt-BR" sz="2400" i="1" dirty="0" err="1">
                <a:solidFill>
                  <a:schemeClr val="accent4">
                    <a:lumMod val="75000"/>
                  </a:schemeClr>
                </a:solidFill>
              </a:rPr>
              <a:t>schema</a:t>
            </a:r>
            <a:r>
              <a:rPr lang="pt-BR" sz="2400" dirty="0"/>
              <a:t>)</a:t>
            </a:r>
          </a:p>
          <a:p>
            <a:pPr marL="457200" indent="-457200">
              <a:buFont typeface="+mj-lt"/>
              <a:buAutoNum type="arabicPeriod"/>
            </a:pPr>
            <a:endParaRPr lang="pt-BR" sz="2400" dirty="0"/>
          </a:p>
          <a:p>
            <a:pPr marL="0" indent="0">
              <a:buNone/>
            </a:pPr>
            <a:r>
              <a:rPr lang="pt-BR" sz="2400" u="sng" dirty="0"/>
              <a:t>Conceitos:</a:t>
            </a:r>
          </a:p>
          <a:p>
            <a:r>
              <a:rPr lang="pt-BR" sz="2400" dirty="0"/>
              <a:t>   Tabela fato</a:t>
            </a:r>
          </a:p>
          <a:p>
            <a:r>
              <a:rPr lang="pt-BR" sz="2400" dirty="0"/>
              <a:t>   Tabela dimensão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374CDCF-B230-B93F-5917-8182AC1F7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Modelagem de dados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72D68554-6BA3-E6F1-627A-C336BEDFED42}"/>
              </a:ext>
            </a:extLst>
          </p:cNvPr>
          <p:cNvSpPr/>
          <p:nvPr/>
        </p:nvSpPr>
        <p:spPr>
          <a:xfrm>
            <a:off x="0" y="0"/>
            <a:ext cx="12192000" cy="2301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71616E7-18BD-8BEB-2EB1-DE19AAF662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618751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084E5B-B72A-277E-DA8B-710234B4DD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B18417-62EB-392C-4F57-8A90D9961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Modelagem de dados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4238C035-23D9-546C-1108-1773C1C0F6C2}"/>
              </a:ext>
            </a:extLst>
          </p:cNvPr>
          <p:cNvSpPr/>
          <p:nvPr/>
        </p:nvSpPr>
        <p:spPr>
          <a:xfrm>
            <a:off x="0" y="0"/>
            <a:ext cx="12192000" cy="2301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78075C5-9633-16BB-7CCC-C58A251DFE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16</a:t>
            </a:fld>
            <a:endParaRPr lang="pt-BR"/>
          </a:p>
        </p:txBody>
      </p:sp>
      <p:pic>
        <p:nvPicPr>
          <p:cNvPr id="2050" name="Picture 2" descr="Star Schema e Snowflake Schema">
            <a:extLst>
              <a:ext uri="{FF2B5EF4-FFF2-40B4-BE49-F238E27FC236}">
                <a16:creationId xmlns:a16="http://schemas.microsoft.com/office/drawing/2014/main" id="{C13A4EEF-B96A-D183-587D-7120EA716A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9454" y="1690688"/>
            <a:ext cx="6866021" cy="4085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11">
            <a:extLst>
              <a:ext uri="{FF2B5EF4-FFF2-40B4-BE49-F238E27FC236}">
                <a16:creationId xmlns:a16="http://schemas.microsoft.com/office/drawing/2014/main" id="{BF23AAEE-2447-C16A-85DD-B0B10C5A58F1}"/>
              </a:ext>
            </a:extLst>
          </p:cNvPr>
          <p:cNvSpPr txBox="1"/>
          <p:nvPr/>
        </p:nvSpPr>
        <p:spPr>
          <a:xfrm>
            <a:off x="2839454" y="5912210"/>
            <a:ext cx="68660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>
                <a:solidFill>
                  <a:schemeClr val="bg2">
                    <a:lumMod val="25000"/>
                  </a:schemeClr>
                </a:solidFill>
              </a:rPr>
              <a:t>Fonte: </a:t>
            </a:r>
            <a:r>
              <a:rPr lang="pt-BR" sz="1400" dirty="0">
                <a:solidFill>
                  <a:schemeClr val="bg2">
                    <a:lumMod val="25000"/>
                  </a:schemeClr>
                </a:solidFill>
                <a:hlinkClick r:id="rId3"/>
              </a:rPr>
              <a:t>Linkedin</a:t>
            </a:r>
            <a:r>
              <a:rPr lang="pt-BR" sz="1400" dirty="0">
                <a:solidFill>
                  <a:schemeClr val="bg2">
                    <a:lumMod val="25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313482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58BA97-61E5-5BED-89D6-F789930F89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DA117E-5632-3F41-3F7E-97B5EF8A8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073" y="2766218"/>
            <a:ext cx="11049097" cy="1325563"/>
          </a:xfrm>
        </p:spPr>
        <p:txBody>
          <a:bodyPr/>
          <a:lstStyle/>
          <a:p>
            <a:pPr algn="ctr"/>
            <a:r>
              <a:rPr lang="pt-BR" dirty="0">
                <a:solidFill>
                  <a:schemeClr val="bg1">
                    <a:lumMod val="50000"/>
                  </a:schemeClr>
                </a:solidFill>
              </a:rPr>
              <a:t>Vejamos um exemplo...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C5DBF92A-ECB1-739E-367C-A8E4E09F6DA7}"/>
              </a:ext>
            </a:extLst>
          </p:cNvPr>
          <p:cNvSpPr/>
          <p:nvPr/>
        </p:nvSpPr>
        <p:spPr>
          <a:xfrm>
            <a:off x="0" y="0"/>
            <a:ext cx="12192000" cy="2301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9BD0165-2B56-6D6E-D7C2-99D6C8236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103391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46CEAD-EACC-E413-6134-D37F0BFA78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BB36DD-5BA4-9CE3-C080-D1A76B344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Caso prático no PBI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E9FE7513-2DC5-ED1A-2148-33BF843E5227}"/>
              </a:ext>
            </a:extLst>
          </p:cNvPr>
          <p:cNvSpPr/>
          <p:nvPr/>
        </p:nvSpPr>
        <p:spPr>
          <a:xfrm>
            <a:off x="0" y="0"/>
            <a:ext cx="12192000" cy="2301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5A7A06A-8A1A-D482-27C3-082C0C043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18</a:t>
            </a:fld>
            <a:endParaRPr lang="pt-BR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25550B6-F065-8533-E697-E25DFCDAA9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349814" y="1862376"/>
            <a:ext cx="6127739" cy="37417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11">
            <a:extLst>
              <a:ext uri="{FF2B5EF4-FFF2-40B4-BE49-F238E27FC236}">
                <a16:creationId xmlns:a16="http://schemas.microsoft.com/office/drawing/2014/main" id="{804FF75E-3ECF-BEC5-A7D8-D1B8FF0A783C}"/>
              </a:ext>
            </a:extLst>
          </p:cNvPr>
          <p:cNvSpPr txBox="1"/>
          <p:nvPr/>
        </p:nvSpPr>
        <p:spPr>
          <a:xfrm>
            <a:off x="1349814" y="5880778"/>
            <a:ext cx="61277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>
                <a:solidFill>
                  <a:schemeClr val="bg2">
                    <a:lumMod val="25000"/>
                  </a:schemeClr>
                </a:solidFill>
              </a:rPr>
              <a:t>Empresa </a:t>
            </a:r>
            <a:r>
              <a:rPr lang="pt-BR" sz="1400" dirty="0" err="1">
                <a:solidFill>
                  <a:schemeClr val="bg2">
                    <a:lumMod val="25000"/>
                  </a:schemeClr>
                </a:solidFill>
              </a:rPr>
              <a:t>Parch</a:t>
            </a:r>
            <a:r>
              <a:rPr lang="pt-BR" sz="1400" dirty="0">
                <a:solidFill>
                  <a:schemeClr val="bg2">
                    <a:lumMod val="25000"/>
                  </a:schemeClr>
                </a:solidFill>
              </a:rPr>
              <a:t> &amp; </a:t>
            </a:r>
            <a:r>
              <a:rPr lang="pt-BR" sz="1400" dirty="0" err="1">
                <a:solidFill>
                  <a:schemeClr val="bg2">
                    <a:lumMod val="25000"/>
                  </a:schemeClr>
                </a:solidFill>
              </a:rPr>
              <a:t>Posey</a:t>
            </a:r>
            <a:r>
              <a:rPr lang="pt-BR" sz="1400" dirty="0">
                <a:solidFill>
                  <a:schemeClr val="bg2">
                    <a:lumMod val="25000"/>
                  </a:schemeClr>
                </a:solidFill>
              </a:rPr>
              <a:t> (Diagrama Entidade-Relacionamento).</a:t>
            </a:r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6E76EDAA-7CF0-DAB2-D536-35E5E8D7E07D}"/>
              </a:ext>
            </a:extLst>
          </p:cNvPr>
          <p:cNvGrpSpPr/>
          <p:nvPr/>
        </p:nvGrpSpPr>
        <p:grpSpPr>
          <a:xfrm>
            <a:off x="8479817" y="2000717"/>
            <a:ext cx="2029255" cy="708662"/>
            <a:chOff x="8268988" y="1730298"/>
            <a:chExt cx="2029255" cy="708662"/>
          </a:xfrm>
        </p:grpSpPr>
        <p:pic>
          <p:nvPicPr>
            <p:cNvPr id="3" name="Gráfico 2" descr="Banco de dados com preenchimento sólido">
              <a:extLst>
                <a:ext uri="{FF2B5EF4-FFF2-40B4-BE49-F238E27FC236}">
                  <a16:creationId xmlns:a16="http://schemas.microsoft.com/office/drawing/2014/main" id="{C9438881-193B-0FD5-5049-E8068077134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8268988" y="1730298"/>
              <a:ext cx="708662" cy="708662"/>
            </a:xfrm>
            <a:prstGeom prst="rect">
              <a:avLst/>
            </a:prstGeom>
          </p:spPr>
        </p:pic>
        <p:sp>
          <p:nvSpPr>
            <p:cNvPr id="5" name="CaixaDeTexto 4">
              <a:extLst>
                <a:ext uri="{FF2B5EF4-FFF2-40B4-BE49-F238E27FC236}">
                  <a16:creationId xmlns:a16="http://schemas.microsoft.com/office/drawing/2014/main" id="{4DEC12AF-5B01-2C3F-47D6-4DC8B8B4E087}"/>
                </a:ext>
              </a:extLst>
            </p:cNvPr>
            <p:cNvSpPr txBox="1"/>
            <p:nvPr/>
          </p:nvSpPr>
          <p:spPr>
            <a:xfrm>
              <a:off x="9033427" y="1899963"/>
              <a:ext cx="12648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dirty="0"/>
                <a:t>ordens</a:t>
              </a:r>
            </a:p>
          </p:txBody>
        </p:sp>
      </p:grp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0C5A6FD4-0A7B-00AA-3B14-149C0F7C5389}"/>
              </a:ext>
            </a:extLst>
          </p:cNvPr>
          <p:cNvGrpSpPr/>
          <p:nvPr/>
        </p:nvGrpSpPr>
        <p:grpSpPr>
          <a:xfrm>
            <a:off x="8479817" y="2799284"/>
            <a:ext cx="2029255" cy="708662"/>
            <a:chOff x="8268988" y="1730298"/>
            <a:chExt cx="2029255" cy="708662"/>
          </a:xfrm>
        </p:grpSpPr>
        <p:pic>
          <p:nvPicPr>
            <p:cNvPr id="11" name="Gráfico 10" descr="Banco de dados com preenchimento sólido">
              <a:extLst>
                <a:ext uri="{FF2B5EF4-FFF2-40B4-BE49-F238E27FC236}">
                  <a16:creationId xmlns:a16="http://schemas.microsoft.com/office/drawing/2014/main" id="{01A21937-4A41-B21C-2958-69435DCAB00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8268988" y="1730298"/>
              <a:ext cx="708662" cy="708662"/>
            </a:xfrm>
            <a:prstGeom prst="rect">
              <a:avLst/>
            </a:prstGeom>
          </p:spPr>
        </p:pic>
        <p:sp>
          <p:nvSpPr>
            <p:cNvPr id="12" name="CaixaDeTexto 11">
              <a:extLst>
                <a:ext uri="{FF2B5EF4-FFF2-40B4-BE49-F238E27FC236}">
                  <a16:creationId xmlns:a16="http://schemas.microsoft.com/office/drawing/2014/main" id="{A56F2863-7992-2705-C572-38F193E01029}"/>
                </a:ext>
              </a:extLst>
            </p:cNvPr>
            <p:cNvSpPr txBox="1"/>
            <p:nvPr/>
          </p:nvSpPr>
          <p:spPr>
            <a:xfrm>
              <a:off x="9033427" y="1899963"/>
              <a:ext cx="12648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dirty="0"/>
                <a:t>contas</a:t>
              </a:r>
            </a:p>
          </p:txBody>
        </p:sp>
      </p:grp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9132F16C-1EF7-94DA-C9C8-7622A5EC430A}"/>
              </a:ext>
            </a:extLst>
          </p:cNvPr>
          <p:cNvGrpSpPr/>
          <p:nvPr/>
        </p:nvGrpSpPr>
        <p:grpSpPr>
          <a:xfrm>
            <a:off x="8479817" y="3609104"/>
            <a:ext cx="2029255" cy="708662"/>
            <a:chOff x="8268988" y="1730298"/>
            <a:chExt cx="2029255" cy="708662"/>
          </a:xfrm>
        </p:grpSpPr>
        <p:pic>
          <p:nvPicPr>
            <p:cNvPr id="14" name="Gráfico 13" descr="Banco de dados com preenchimento sólido">
              <a:extLst>
                <a:ext uri="{FF2B5EF4-FFF2-40B4-BE49-F238E27FC236}">
                  <a16:creationId xmlns:a16="http://schemas.microsoft.com/office/drawing/2014/main" id="{ED7D634F-A206-45B8-478E-3D71E67BC0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8268988" y="1730298"/>
              <a:ext cx="708662" cy="708662"/>
            </a:xfrm>
            <a:prstGeom prst="rect">
              <a:avLst/>
            </a:prstGeom>
          </p:spPr>
        </p:pic>
        <p:sp>
          <p:nvSpPr>
            <p:cNvPr id="15" name="CaixaDeTexto 14">
              <a:extLst>
                <a:ext uri="{FF2B5EF4-FFF2-40B4-BE49-F238E27FC236}">
                  <a16:creationId xmlns:a16="http://schemas.microsoft.com/office/drawing/2014/main" id="{2B9AB59D-CD0F-9E22-31A1-8027619D3906}"/>
                </a:ext>
              </a:extLst>
            </p:cNvPr>
            <p:cNvSpPr txBox="1"/>
            <p:nvPr/>
          </p:nvSpPr>
          <p:spPr>
            <a:xfrm>
              <a:off x="9033427" y="1899963"/>
              <a:ext cx="12648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dirty="0"/>
                <a:t>regiões</a:t>
              </a:r>
            </a:p>
          </p:txBody>
        </p:sp>
      </p:grp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82F77A18-779F-D373-66BC-79F5953E70F6}"/>
              </a:ext>
            </a:extLst>
          </p:cNvPr>
          <p:cNvSpPr txBox="1"/>
          <p:nvPr/>
        </p:nvSpPr>
        <p:spPr>
          <a:xfrm>
            <a:off x="8479817" y="1383816"/>
            <a:ext cx="24687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u="sng" dirty="0"/>
              <a:t>Múltiplas tabelas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C2A1B899-9C6D-1928-F9FF-17FB2FCED7BC}"/>
              </a:ext>
            </a:extLst>
          </p:cNvPr>
          <p:cNvGrpSpPr/>
          <p:nvPr/>
        </p:nvGrpSpPr>
        <p:grpSpPr>
          <a:xfrm>
            <a:off x="8479817" y="4418924"/>
            <a:ext cx="2468767" cy="708662"/>
            <a:chOff x="8268988" y="1730298"/>
            <a:chExt cx="2468767" cy="708662"/>
          </a:xfrm>
        </p:grpSpPr>
        <p:pic>
          <p:nvPicPr>
            <p:cNvPr id="17" name="Gráfico 16" descr="Banco de dados com preenchimento sólido">
              <a:extLst>
                <a:ext uri="{FF2B5EF4-FFF2-40B4-BE49-F238E27FC236}">
                  <a16:creationId xmlns:a16="http://schemas.microsoft.com/office/drawing/2014/main" id="{15D1C4DC-4637-14AB-6A82-3CEADE6C0C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8268988" y="1730298"/>
              <a:ext cx="708662" cy="708662"/>
            </a:xfrm>
            <a:prstGeom prst="rect">
              <a:avLst/>
            </a:prstGeom>
          </p:spPr>
        </p:pic>
        <p:sp>
          <p:nvSpPr>
            <p:cNvPr id="18" name="CaixaDeTexto 17">
              <a:extLst>
                <a:ext uri="{FF2B5EF4-FFF2-40B4-BE49-F238E27FC236}">
                  <a16:creationId xmlns:a16="http://schemas.microsoft.com/office/drawing/2014/main" id="{9007F8E3-3070-6E97-4C94-872F636002F7}"/>
                </a:ext>
              </a:extLst>
            </p:cNvPr>
            <p:cNvSpPr txBox="1"/>
            <p:nvPr/>
          </p:nvSpPr>
          <p:spPr>
            <a:xfrm>
              <a:off x="9033426" y="1899963"/>
              <a:ext cx="17043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dirty="0"/>
                <a:t>representantes</a:t>
              </a: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78A5892A-7F52-E5F7-CA35-40436DAC1BBB}"/>
              </a:ext>
            </a:extLst>
          </p:cNvPr>
          <p:cNvGrpSpPr/>
          <p:nvPr/>
        </p:nvGrpSpPr>
        <p:grpSpPr>
          <a:xfrm>
            <a:off x="8479817" y="5217491"/>
            <a:ext cx="2468767" cy="708662"/>
            <a:chOff x="8268988" y="1730298"/>
            <a:chExt cx="2468767" cy="708662"/>
          </a:xfrm>
        </p:grpSpPr>
        <p:pic>
          <p:nvPicPr>
            <p:cNvPr id="20" name="Gráfico 19" descr="Banco de dados com preenchimento sólido">
              <a:extLst>
                <a:ext uri="{FF2B5EF4-FFF2-40B4-BE49-F238E27FC236}">
                  <a16:creationId xmlns:a16="http://schemas.microsoft.com/office/drawing/2014/main" id="{74C08544-D094-C170-26F8-F6C808F04FC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8268988" y="1730298"/>
              <a:ext cx="708662" cy="708662"/>
            </a:xfrm>
            <a:prstGeom prst="rect">
              <a:avLst/>
            </a:prstGeom>
          </p:spPr>
        </p:pic>
        <p:sp>
          <p:nvSpPr>
            <p:cNvPr id="21" name="CaixaDeTexto 20">
              <a:extLst>
                <a:ext uri="{FF2B5EF4-FFF2-40B4-BE49-F238E27FC236}">
                  <a16:creationId xmlns:a16="http://schemas.microsoft.com/office/drawing/2014/main" id="{CA91122B-61B2-10E3-59D8-FEF5C0FACD20}"/>
                </a:ext>
              </a:extLst>
            </p:cNvPr>
            <p:cNvSpPr txBox="1"/>
            <p:nvPr/>
          </p:nvSpPr>
          <p:spPr>
            <a:xfrm>
              <a:off x="9033427" y="1899963"/>
              <a:ext cx="17043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dirty="0"/>
                <a:t>eventos (web)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870618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BC2332-770E-85F5-F2DF-854B55495A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EAFC05F-57DC-0582-DF4D-C7AE8EB473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203" y="1825625"/>
            <a:ext cx="10515600" cy="4351338"/>
          </a:xfrm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pt-BR" sz="2000" u="sng" dirty="0"/>
              <a:t>Dados:</a:t>
            </a:r>
            <a:r>
              <a:rPr lang="pt-BR" sz="2000" dirty="0"/>
              <a:t>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pt-BR" sz="2000" dirty="0"/>
              <a:t>Referentes à </a:t>
            </a:r>
            <a:r>
              <a:rPr lang="pt-BR" sz="2000" dirty="0" err="1"/>
              <a:t>Parch</a:t>
            </a:r>
            <a:r>
              <a:rPr lang="pt-BR" sz="2000" dirty="0"/>
              <a:t> </a:t>
            </a:r>
            <a:r>
              <a:rPr lang="pt-BR" sz="2000" dirty="0" err="1"/>
              <a:t>and</a:t>
            </a:r>
            <a:r>
              <a:rPr lang="pt-BR" sz="2000" dirty="0"/>
              <a:t> </a:t>
            </a:r>
            <a:r>
              <a:rPr lang="pt-BR" sz="2000" dirty="0" err="1"/>
              <a:t>Posey</a:t>
            </a:r>
            <a:r>
              <a:rPr lang="pt-BR" sz="2000" dirty="0"/>
              <a:t>, uma empresa fictícia de  venda de papel. Essa empresa tem 50 representantes de vendas em quatro regiões dos Estados Unidos. Constam 5 tabelas associadas:</a:t>
            </a:r>
          </a:p>
          <a:p>
            <a:pPr>
              <a:lnSpc>
                <a:spcPct val="120000"/>
              </a:lnSpc>
            </a:pPr>
            <a:r>
              <a:rPr lang="pt-BR" sz="2000" b="1" dirty="0" err="1"/>
              <a:t>orders</a:t>
            </a:r>
            <a:r>
              <a:rPr lang="pt-BR" sz="2000" dirty="0"/>
              <a:t>: todos os pedidos feitos de 2014-12-03 a 2017-01-01</a:t>
            </a:r>
          </a:p>
          <a:p>
            <a:pPr>
              <a:lnSpc>
                <a:spcPct val="120000"/>
              </a:lnSpc>
            </a:pPr>
            <a:r>
              <a:rPr lang="pt-BR" sz="2000" b="1" dirty="0" err="1"/>
              <a:t>accounts</a:t>
            </a:r>
            <a:r>
              <a:rPr lang="pt-BR" sz="2000" dirty="0"/>
              <a:t>: todas as contas de </a:t>
            </a:r>
            <a:r>
              <a:rPr lang="pt-BR" sz="2000" dirty="0" err="1"/>
              <a:t>Parch</a:t>
            </a:r>
            <a:r>
              <a:rPr lang="pt-BR" sz="2000" dirty="0"/>
              <a:t> &amp; </a:t>
            </a:r>
            <a:r>
              <a:rPr lang="pt-BR" sz="2000" dirty="0" err="1"/>
              <a:t>Posey</a:t>
            </a:r>
            <a:endParaRPr lang="pt-BR" sz="2000" dirty="0"/>
          </a:p>
          <a:p>
            <a:pPr>
              <a:lnSpc>
                <a:spcPct val="120000"/>
              </a:lnSpc>
            </a:pPr>
            <a:r>
              <a:rPr lang="pt-BR" sz="2000" b="1" dirty="0" err="1"/>
              <a:t>regions</a:t>
            </a:r>
            <a:r>
              <a:rPr lang="pt-BR" sz="2000" dirty="0"/>
              <a:t>: as 4 regiões nos Estados Unidos onde a empresa opera</a:t>
            </a:r>
          </a:p>
          <a:p>
            <a:pPr>
              <a:lnSpc>
                <a:spcPct val="120000"/>
              </a:lnSpc>
            </a:pPr>
            <a:r>
              <a:rPr lang="pt-BR" sz="2000" b="1" dirty="0" err="1"/>
              <a:t>sales_reps</a:t>
            </a:r>
            <a:r>
              <a:rPr lang="pt-BR" sz="2000" dirty="0"/>
              <a:t>: informações sobre os representantes de vendas</a:t>
            </a:r>
          </a:p>
          <a:p>
            <a:pPr>
              <a:lnSpc>
                <a:spcPct val="120000"/>
              </a:lnSpc>
            </a:pPr>
            <a:r>
              <a:rPr lang="pt-BR" sz="2000" b="1" dirty="0" err="1"/>
              <a:t>web_events</a:t>
            </a:r>
            <a:r>
              <a:rPr lang="pt-BR" sz="2000" dirty="0"/>
              <a:t>: todos os dados de eventos da web para as contas de </a:t>
            </a:r>
            <a:r>
              <a:rPr lang="pt-BR" sz="2000" dirty="0" err="1"/>
              <a:t>Parch</a:t>
            </a:r>
            <a:r>
              <a:rPr lang="pt-BR" sz="2000" dirty="0"/>
              <a:t> &amp; </a:t>
            </a:r>
            <a:r>
              <a:rPr lang="pt-BR" sz="2000" dirty="0" err="1"/>
              <a:t>Posey</a:t>
            </a:r>
            <a:endParaRPr lang="pt-BR" sz="200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FC41FD4-A362-23FA-077C-0B84B55FA6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Visuais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8EE0741D-CA2A-DA00-0F92-BFDE2EBA0AE2}"/>
              </a:ext>
            </a:extLst>
          </p:cNvPr>
          <p:cNvSpPr/>
          <p:nvPr/>
        </p:nvSpPr>
        <p:spPr>
          <a:xfrm>
            <a:off x="0" y="0"/>
            <a:ext cx="12192000" cy="2301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96B3C75-B866-68F5-2219-06B297BD2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612287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A3F949-0714-9F61-1DA2-A04BC008CF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5ECCA9-01EB-B364-A275-85927085B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073" y="2766218"/>
            <a:ext cx="11049097" cy="1325563"/>
          </a:xfrm>
        </p:spPr>
        <p:txBody>
          <a:bodyPr/>
          <a:lstStyle/>
          <a:p>
            <a:pPr algn="ctr"/>
            <a:r>
              <a:rPr lang="pt-BR" b="1" dirty="0"/>
              <a:t>CONTEXTUALIZANDO O POWER BI...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58E87574-8CAB-511C-ACB3-E1C6E27E89D9}"/>
              </a:ext>
            </a:extLst>
          </p:cNvPr>
          <p:cNvSpPr/>
          <p:nvPr/>
        </p:nvSpPr>
        <p:spPr>
          <a:xfrm>
            <a:off x="0" y="0"/>
            <a:ext cx="12192000" cy="2301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7790E01-28A0-515C-BEA8-B4571B0F6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292797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0653A6-31A7-287B-D7CD-1F7959FB62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A748102-A8A6-5A7A-2865-CE22839BF4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203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pt-BR" sz="2200" u="sng" dirty="0"/>
              <a:t>Questões: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pt-BR" sz="2200" dirty="0"/>
              <a:t>1. Qual foi a quantidade total vendida no período?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pt-BR" sz="2200" dirty="0"/>
              <a:t>2. Qual foi a receita em Novembro de 2016?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pt-BR" sz="2200" dirty="0"/>
              <a:t>3. Qual tipo de papel mais gerou receita na região `</a:t>
            </a:r>
            <a:r>
              <a:rPr lang="pt-BR" sz="2200" dirty="0">
                <a:solidFill>
                  <a:srgbClr val="0070C0"/>
                </a:solidFill>
              </a:rPr>
              <a:t>West</a:t>
            </a:r>
            <a:r>
              <a:rPr lang="pt-BR" sz="2200" dirty="0"/>
              <a:t>` (oeste)?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pt-BR" sz="2200" dirty="0"/>
              <a:t>4. Qual representante de vendas vendeu região `</a:t>
            </a:r>
            <a:r>
              <a:rPr lang="pt-BR" sz="2200" dirty="0" err="1">
                <a:solidFill>
                  <a:srgbClr val="0070C0"/>
                </a:solidFill>
              </a:rPr>
              <a:t>Midwest</a:t>
            </a:r>
            <a:r>
              <a:rPr lang="pt-BR" sz="2200" dirty="0"/>
              <a:t>` (centro-oeste)?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DC7BF69-A511-590E-D9F9-3EDD2591A3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Visuais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6846F6A0-6CED-3965-9B6A-9DF00713EDE6}"/>
              </a:ext>
            </a:extLst>
          </p:cNvPr>
          <p:cNvSpPr/>
          <p:nvPr/>
        </p:nvSpPr>
        <p:spPr>
          <a:xfrm>
            <a:off x="0" y="0"/>
            <a:ext cx="12192000" cy="2301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589F1F58-6312-BC4A-BA13-1A7D86F2DB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547147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BC5D96-05C5-8BA9-7591-ED46985E59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m 16">
            <a:extLst>
              <a:ext uri="{FF2B5EF4-FFF2-40B4-BE49-F238E27FC236}">
                <a16:creationId xmlns:a16="http://schemas.microsoft.com/office/drawing/2014/main" id="{F03CF769-9CB6-F931-7646-C6E5CCD188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2317" y="1655644"/>
            <a:ext cx="7458089" cy="42642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AB676F8F-0616-E38F-A08D-54118869F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Caso prático no PBI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B8FABC70-91DE-B9CE-7A52-91CAC1678FAC}"/>
              </a:ext>
            </a:extLst>
          </p:cNvPr>
          <p:cNvSpPr/>
          <p:nvPr/>
        </p:nvSpPr>
        <p:spPr>
          <a:xfrm>
            <a:off x="0" y="0"/>
            <a:ext cx="12192000" cy="2301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EE08820A-FBB7-4508-92FD-B3E0EF89D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21</a:t>
            </a:fld>
            <a:endParaRPr lang="pt-BR"/>
          </a:p>
        </p:txBody>
      </p:sp>
      <p:sp>
        <p:nvSpPr>
          <p:cNvPr id="8" name="TextBox 11">
            <a:extLst>
              <a:ext uri="{FF2B5EF4-FFF2-40B4-BE49-F238E27FC236}">
                <a16:creationId xmlns:a16="http://schemas.microsoft.com/office/drawing/2014/main" id="{47365F78-24D3-375F-2FDF-92E03C473B43}"/>
              </a:ext>
            </a:extLst>
          </p:cNvPr>
          <p:cNvSpPr txBox="1"/>
          <p:nvPr/>
        </p:nvSpPr>
        <p:spPr>
          <a:xfrm>
            <a:off x="2282317" y="6048573"/>
            <a:ext cx="74580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>
                <a:solidFill>
                  <a:schemeClr val="bg2">
                    <a:lumMod val="25000"/>
                  </a:schemeClr>
                </a:solidFill>
              </a:rPr>
              <a:t>Dashboard de referência.</a:t>
            </a:r>
          </a:p>
        </p:txBody>
      </p:sp>
    </p:spTree>
    <p:extLst>
      <p:ext uri="{BB962C8B-B14F-4D97-AF65-F5344CB8AC3E}">
        <p14:creationId xmlns:p14="http://schemas.microsoft.com/office/powerpoint/2010/main" val="22785571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B074D2-29F0-2FCD-4164-5E78DFF8E6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F49237-9137-79F3-EE6D-EC0E2212C6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073" y="2766218"/>
            <a:ext cx="11049097" cy="1325563"/>
          </a:xfrm>
        </p:spPr>
        <p:txBody>
          <a:bodyPr/>
          <a:lstStyle/>
          <a:p>
            <a:pPr algn="ctr"/>
            <a:r>
              <a:rPr lang="pt-BR" b="1" dirty="0"/>
              <a:t>VISUAIS...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63B6368E-2D55-EDD2-4641-1E4018DD42F5}"/>
              </a:ext>
            </a:extLst>
          </p:cNvPr>
          <p:cNvSpPr/>
          <p:nvPr/>
        </p:nvSpPr>
        <p:spPr>
          <a:xfrm>
            <a:off x="0" y="0"/>
            <a:ext cx="12192000" cy="2301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5B22060-223C-ED4A-A7A8-9DC37BFBA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323458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CF9A92-789F-73EA-A98C-BD9773C539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1886C91-5FB9-1697-9D03-C891FA1EAB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203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dirty="0"/>
              <a:t>O PBI possui: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400" dirty="0"/>
              <a:t>Visuais </a:t>
            </a:r>
            <a:r>
              <a:rPr lang="pt-BR" sz="2400" i="1" dirty="0" err="1"/>
              <a:t>built</a:t>
            </a:r>
            <a:r>
              <a:rPr lang="pt-BR" sz="2400" i="1" dirty="0"/>
              <a:t>-in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400" dirty="0"/>
              <a:t>De terceiros (</a:t>
            </a:r>
            <a:r>
              <a:rPr lang="pt-BR" sz="2400" dirty="0">
                <a:solidFill>
                  <a:schemeClr val="accent4">
                    <a:lumMod val="75000"/>
                  </a:schemeClr>
                </a:solidFill>
              </a:rPr>
              <a:t>comunidade</a:t>
            </a:r>
            <a:r>
              <a:rPr lang="pt-BR" sz="2400" dirty="0"/>
              <a:t>)</a:t>
            </a:r>
          </a:p>
          <a:p>
            <a:pPr marL="457200" indent="-457200">
              <a:buFont typeface="+mj-lt"/>
              <a:buAutoNum type="arabicPeriod"/>
            </a:pPr>
            <a:endParaRPr lang="pt-BR" sz="2400" dirty="0"/>
          </a:p>
          <a:p>
            <a:pPr marL="0" indent="0">
              <a:buNone/>
            </a:pPr>
            <a:r>
              <a:rPr lang="pt-BR" sz="2400" b="1" dirty="0"/>
              <a:t>Qual gráfico escolher? </a:t>
            </a:r>
            <a:r>
              <a:rPr lang="pt-BR" sz="2400" dirty="0"/>
              <a:t>(</a:t>
            </a:r>
            <a:r>
              <a:rPr lang="pt-BR" sz="2400" i="1" dirty="0" err="1">
                <a:hlinkClick r:id="rId2"/>
              </a:rPr>
              <a:t>from</a:t>
            </a:r>
            <a:r>
              <a:rPr lang="pt-BR" sz="2400" i="1" dirty="0">
                <a:hlinkClick r:id="rId2"/>
              </a:rPr>
              <a:t> data </a:t>
            </a:r>
            <a:r>
              <a:rPr lang="pt-BR" sz="2400" i="1" dirty="0" err="1">
                <a:hlinkClick r:id="rId2"/>
              </a:rPr>
              <a:t>to</a:t>
            </a:r>
            <a:r>
              <a:rPr lang="pt-BR" sz="2400" i="1" dirty="0">
                <a:hlinkClick r:id="rId2"/>
              </a:rPr>
              <a:t> </a:t>
            </a:r>
            <a:r>
              <a:rPr lang="pt-BR" sz="2400" i="1" dirty="0" err="1">
                <a:hlinkClick r:id="rId2"/>
              </a:rPr>
              <a:t>viz</a:t>
            </a:r>
            <a:r>
              <a:rPr lang="pt-BR" sz="2400" dirty="0"/>
              <a:t>)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400" dirty="0"/>
              <a:t>Aquele que melhor transmite a informação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400" dirty="0"/>
              <a:t>Fácil comunicação e entendimento (por parte da audiência)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400" dirty="0"/>
              <a:t>Contexto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400" dirty="0"/>
              <a:t>Baixa carga cognitiva</a:t>
            </a:r>
            <a:endParaRPr lang="pt-BR" sz="240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92AB727-5B3F-3F29-F19F-4DE75E980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Visuais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3E8B173D-4D53-C7C3-C4D6-DCBA8207DE5F}"/>
              </a:ext>
            </a:extLst>
          </p:cNvPr>
          <p:cNvSpPr/>
          <p:nvPr/>
        </p:nvSpPr>
        <p:spPr>
          <a:xfrm>
            <a:off x="0" y="0"/>
            <a:ext cx="12192000" cy="2301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5DF86D83-8A44-848B-56DE-A04E06D94A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443929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7C0D4F-D4CD-9FE5-5E12-8F6A46EB78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171051DB-B687-A604-A974-07B351E66A42}"/>
              </a:ext>
            </a:extLst>
          </p:cNvPr>
          <p:cNvSpPr/>
          <p:nvPr/>
        </p:nvSpPr>
        <p:spPr>
          <a:xfrm>
            <a:off x="0" y="0"/>
            <a:ext cx="12192000" cy="2301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9190BB58-5CD1-C69C-A9C7-8B6EFD8975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24</a:t>
            </a:fld>
            <a:endParaRPr lang="pt-BR"/>
          </a:p>
        </p:txBody>
      </p:sp>
      <p:pic>
        <p:nvPicPr>
          <p:cNvPr id="3074" name="Picture 2" descr="How to choose the right chart for your data">
            <a:extLst>
              <a:ext uri="{FF2B5EF4-FFF2-40B4-BE49-F238E27FC236}">
                <a16:creationId xmlns:a16="http://schemas.microsoft.com/office/drawing/2014/main" id="{4E78F000-EC19-8A31-9659-0121E09CC1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770" b="2101"/>
          <a:stretch/>
        </p:blipFill>
        <p:spPr bwMode="auto">
          <a:xfrm>
            <a:off x="2265320" y="389912"/>
            <a:ext cx="7661359" cy="583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11">
            <a:extLst>
              <a:ext uri="{FF2B5EF4-FFF2-40B4-BE49-F238E27FC236}">
                <a16:creationId xmlns:a16="http://schemas.microsoft.com/office/drawing/2014/main" id="{EA99C439-5180-0D47-AF04-71755018A1AB}"/>
              </a:ext>
            </a:extLst>
          </p:cNvPr>
          <p:cNvSpPr txBox="1"/>
          <p:nvPr/>
        </p:nvSpPr>
        <p:spPr>
          <a:xfrm>
            <a:off x="2662988" y="6212669"/>
            <a:ext cx="68660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>
                <a:solidFill>
                  <a:schemeClr val="bg2">
                    <a:lumMod val="25000"/>
                  </a:schemeClr>
                </a:solidFill>
              </a:rPr>
              <a:t>Fonte: (</a:t>
            </a:r>
            <a:r>
              <a:rPr lang="pt-BR" sz="1400" dirty="0">
                <a:solidFill>
                  <a:schemeClr val="bg2">
                    <a:lumMod val="25000"/>
                  </a:schemeClr>
                </a:solidFill>
                <a:hlinkClick r:id="rId4"/>
              </a:rPr>
              <a:t>MORALES, 2020</a:t>
            </a:r>
            <a:r>
              <a:rPr lang="pt-BR" sz="1400" dirty="0">
                <a:solidFill>
                  <a:schemeClr val="bg2">
                    <a:lumMod val="25000"/>
                  </a:schemeClr>
                </a:solidFill>
              </a:rPr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5828303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BFF894-0F6E-2570-5C03-4580C36D74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D404EBB-5F43-EF71-CEB4-78F89873EF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073" y="2766218"/>
            <a:ext cx="11049097" cy="1325563"/>
          </a:xfrm>
        </p:spPr>
        <p:txBody>
          <a:bodyPr/>
          <a:lstStyle/>
          <a:p>
            <a:pPr algn="ctr"/>
            <a:r>
              <a:rPr lang="pt-BR" dirty="0">
                <a:solidFill>
                  <a:schemeClr val="bg1">
                    <a:lumMod val="50000"/>
                  </a:schemeClr>
                </a:solidFill>
              </a:rPr>
              <a:t>Vejamos alguns exemplos...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1CD8E78C-8D3E-F74D-0363-303DB4C32036}"/>
              </a:ext>
            </a:extLst>
          </p:cNvPr>
          <p:cNvSpPr/>
          <p:nvPr/>
        </p:nvSpPr>
        <p:spPr>
          <a:xfrm>
            <a:off x="0" y="0"/>
            <a:ext cx="12192000" cy="2301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9CABA590-B978-41B1-EB76-BEB6124C17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23443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C7D162-D418-6F6F-09FF-3E1508F835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C4D0B2-AAA9-7D37-26B9-6A0455AED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600" b="1" dirty="0"/>
              <a:t>Caso no PBI: Vendas em uma </a:t>
            </a:r>
            <a:r>
              <a:rPr lang="en-US" sz="3600" b="1" i="1" dirty="0"/>
              <a:t>Coffee Store</a:t>
            </a:r>
            <a:endParaRPr lang="pt-BR" sz="3600" b="1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4FBD8DE6-CC7A-9D39-CB37-77B27640A011}"/>
              </a:ext>
            </a:extLst>
          </p:cNvPr>
          <p:cNvSpPr/>
          <p:nvPr/>
        </p:nvSpPr>
        <p:spPr>
          <a:xfrm>
            <a:off x="0" y="0"/>
            <a:ext cx="12192000" cy="2301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3746F73-FA0B-DEFA-DF78-FDD5CF2050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26</a:t>
            </a:fld>
            <a:endParaRPr lang="pt-BR"/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3247F2AE-4018-F49E-C5B9-80BA990C7D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03420" y="1584430"/>
            <a:ext cx="6709347" cy="4755878"/>
          </a:xfrm>
          <a:prstGeom prst="rect">
            <a:avLst/>
          </a:prstGeom>
          <a:ln w="19050">
            <a:solidFill>
              <a:schemeClr val="bg1">
                <a:lumMod val="95000"/>
              </a:schemeClr>
            </a:solidFill>
          </a:ln>
        </p:spPr>
      </p:pic>
      <p:pic>
        <p:nvPicPr>
          <p:cNvPr id="16" name="Imagem 15" descr="Comida em cima de mesa de madeira&#10;&#10;Descrição gerada automaticamente">
            <a:extLst>
              <a:ext uri="{FF2B5EF4-FFF2-40B4-BE49-F238E27FC236}">
                <a16:creationId xmlns:a16="http://schemas.microsoft.com/office/drawing/2014/main" id="{07411874-08D6-4D68-2A44-3DF7DDDF13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6635">
            <a:off x="7913981" y="2092013"/>
            <a:ext cx="2418304" cy="37407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940441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7F5EA4-C340-AE92-0E73-11A7D23E0B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5CE6B4-018D-095E-E6E1-20A4A23E9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600" b="1" dirty="0"/>
              <a:t>Caso no PBI: Vendas em uma </a:t>
            </a:r>
            <a:r>
              <a:rPr lang="en-US" sz="3600" b="1" i="1" dirty="0"/>
              <a:t>Coffee Store</a:t>
            </a:r>
            <a:endParaRPr lang="pt-BR" sz="3600" b="1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27C6180E-E3C6-C2C9-246A-563CC161A45A}"/>
              </a:ext>
            </a:extLst>
          </p:cNvPr>
          <p:cNvSpPr/>
          <p:nvPr/>
        </p:nvSpPr>
        <p:spPr>
          <a:xfrm>
            <a:off x="0" y="0"/>
            <a:ext cx="12192000" cy="2301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BD5BB71-CCDC-840B-7EA3-1ACF43436C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27</a:t>
            </a:fld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6EDC67A-3596-2DD3-545F-B63790ECD6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6336" y="1569796"/>
            <a:ext cx="8259328" cy="46488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130456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C52FF7-2542-A4CC-1B7D-E47DB66C14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E71C6652-2C9B-6EF8-7753-08CF8601A3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7284" y="1579323"/>
            <a:ext cx="8278380" cy="46393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56249986-DE65-6B6B-9F23-278A42EC3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600" b="1" dirty="0"/>
              <a:t>Caso no PBI: Vendas em uma </a:t>
            </a:r>
            <a:r>
              <a:rPr lang="en-US" sz="3600" b="1" i="1" dirty="0"/>
              <a:t>Coffee Store</a:t>
            </a:r>
            <a:endParaRPr lang="pt-BR" sz="3600" b="1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452C4E75-FEBE-C41F-1046-E62F1AF8C210}"/>
              </a:ext>
            </a:extLst>
          </p:cNvPr>
          <p:cNvSpPr/>
          <p:nvPr/>
        </p:nvSpPr>
        <p:spPr>
          <a:xfrm>
            <a:off x="0" y="0"/>
            <a:ext cx="12192000" cy="2301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54DA39C-2A47-2B6F-E517-F73F3C751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28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123839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720A26-BB48-EE06-5EEB-AFC4FE5664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3299ACB-309A-9DF1-FE26-FA6CD9546B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073" y="2766218"/>
            <a:ext cx="11049097" cy="1325563"/>
          </a:xfrm>
        </p:spPr>
        <p:txBody>
          <a:bodyPr/>
          <a:lstStyle/>
          <a:p>
            <a:pPr algn="ctr"/>
            <a:r>
              <a:rPr lang="pt-BR" b="1" dirty="0"/>
              <a:t>DICA DE FERRAMENTA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060140A8-3850-DED8-0C8E-2BEC579D2718}"/>
              </a:ext>
            </a:extLst>
          </p:cNvPr>
          <p:cNvSpPr/>
          <p:nvPr/>
        </p:nvSpPr>
        <p:spPr>
          <a:xfrm>
            <a:off x="0" y="0"/>
            <a:ext cx="12192000" cy="2301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AB3A3F6E-89C4-CA2B-323D-5664E58B32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29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080888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F2EFA73-9392-0F3B-9FF9-585E6600FF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203" y="1825625"/>
            <a:ext cx="10515600" cy="4351338"/>
          </a:xfrm>
        </p:spPr>
        <p:txBody>
          <a:bodyPr>
            <a:normAutofit/>
          </a:bodyPr>
          <a:lstStyle/>
          <a:p>
            <a:r>
              <a:rPr lang="pt-BR" sz="2400" dirty="0"/>
              <a:t>Ferramenta de BI (</a:t>
            </a:r>
            <a:r>
              <a:rPr lang="en-US" sz="2400" i="1" dirty="0">
                <a:solidFill>
                  <a:schemeClr val="accent4">
                    <a:lumMod val="75000"/>
                  </a:schemeClr>
                </a:solidFill>
              </a:rPr>
              <a:t>Business Intelligence</a:t>
            </a:r>
            <a:r>
              <a:rPr lang="pt-BR" sz="2400" dirty="0"/>
              <a:t>*)</a:t>
            </a:r>
          </a:p>
          <a:p>
            <a:r>
              <a:rPr lang="pt-BR" sz="2400" dirty="0"/>
              <a:t>Análise e Visualização de Dados (interativa) – </a:t>
            </a:r>
            <a:r>
              <a:rPr lang="pt-BR" sz="2400" b="1" dirty="0"/>
              <a:t>relatórios </a:t>
            </a:r>
            <a:r>
              <a:rPr lang="pt-BR" sz="2400" dirty="0"/>
              <a:t>e</a:t>
            </a:r>
            <a:r>
              <a:rPr lang="pt-BR" sz="2400" b="1" dirty="0"/>
              <a:t> dashboards</a:t>
            </a:r>
          </a:p>
          <a:p>
            <a:r>
              <a:rPr lang="pt-BR" sz="2400" dirty="0" err="1"/>
              <a:t>Deploy</a:t>
            </a:r>
            <a:r>
              <a:rPr lang="pt-BR" sz="2400" dirty="0"/>
              <a:t> de um produto de dados</a:t>
            </a:r>
          </a:p>
          <a:p>
            <a:endParaRPr lang="pt-BR" sz="2400" dirty="0"/>
          </a:p>
          <a:p>
            <a:endParaRPr lang="pt-BR" sz="240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FC061CD-8025-7E8A-76C8-26AC09C7E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Microsoft Power BI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6400DBFB-4C95-4BC9-2AC3-48B17B718C74}"/>
              </a:ext>
            </a:extLst>
          </p:cNvPr>
          <p:cNvSpPr/>
          <p:nvPr/>
        </p:nvSpPr>
        <p:spPr>
          <a:xfrm>
            <a:off x="0" y="0"/>
            <a:ext cx="12192000" cy="2301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F6D99BD-6BC5-FD98-29A3-A8A50F945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3</a:t>
            </a:fld>
            <a:endParaRPr lang="pt-BR"/>
          </a:p>
        </p:txBody>
      </p: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32735421-BB05-C518-C064-A9AA33E34A71}"/>
              </a:ext>
            </a:extLst>
          </p:cNvPr>
          <p:cNvGrpSpPr/>
          <p:nvPr/>
        </p:nvGrpSpPr>
        <p:grpSpPr>
          <a:xfrm>
            <a:off x="1084288" y="3875284"/>
            <a:ext cx="10013430" cy="2041131"/>
            <a:chOff x="1094281" y="3212293"/>
            <a:chExt cx="10013430" cy="2041131"/>
          </a:xfrm>
        </p:grpSpPr>
        <p:grpSp>
          <p:nvGrpSpPr>
            <p:cNvPr id="9" name="Agrupar 8">
              <a:extLst>
                <a:ext uri="{FF2B5EF4-FFF2-40B4-BE49-F238E27FC236}">
                  <a16:creationId xmlns:a16="http://schemas.microsoft.com/office/drawing/2014/main" id="{F0BA13B4-F0FE-EDB8-F00D-4D97E7D58253}"/>
                </a:ext>
              </a:extLst>
            </p:cNvPr>
            <p:cNvGrpSpPr/>
            <p:nvPr/>
          </p:nvGrpSpPr>
          <p:grpSpPr>
            <a:xfrm>
              <a:off x="1094282" y="3212293"/>
              <a:ext cx="10013429" cy="1499017"/>
              <a:chOff x="1094282" y="3597639"/>
              <a:chExt cx="10013429" cy="1499017"/>
            </a:xfrm>
          </p:grpSpPr>
          <p:sp>
            <p:nvSpPr>
              <p:cNvPr id="8" name="Retângulo 7">
                <a:extLst>
                  <a:ext uri="{FF2B5EF4-FFF2-40B4-BE49-F238E27FC236}">
                    <a16:creationId xmlns:a16="http://schemas.microsoft.com/office/drawing/2014/main" id="{D973A9CB-B382-1952-3157-349BEAADB67D}"/>
                  </a:ext>
                </a:extLst>
              </p:cNvPr>
              <p:cNvSpPr/>
              <p:nvPr/>
            </p:nvSpPr>
            <p:spPr>
              <a:xfrm>
                <a:off x="1094282" y="3597639"/>
                <a:ext cx="10013429" cy="149901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" name="Espaço Reservado para Conteúdo 2">
                <a:extLst>
                  <a:ext uri="{FF2B5EF4-FFF2-40B4-BE49-F238E27FC236}">
                    <a16:creationId xmlns:a16="http://schemas.microsoft.com/office/drawing/2014/main" id="{F038C25B-B905-B179-DE18-BEE518D5AB2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93524" y="3901321"/>
                <a:ext cx="9614941" cy="107929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just">
                  <a:buNone/>
                </a:pPr>
                <a:r>
                  <a:rPr lang="pt-BR" sz="2000" b="1" dirty="0"/>
                  <a:t>*</a:t>
                </a:r>
                <a:r>
                  <a:rPr lang="pt-BR" sz="2000" b="1" i="0" u="sng" dirty="0">
                    <a:solidFill>
                      <a:srgbClr val="161616"/>
                    </a:solidFill>
                    <a:effectLst/>
                    <a:latin typeface="Aptos (Corpo)"/>
                  </a:rPr>
                  <a:t>Business </a:t>
                </a:r>
                <a:r>
                  <a:rPr lang="pt-BR" sz="2000" b="1" i="0" u="sng" dirty="0" err="1">
                    <a:solidFill>
                      <a:srgbClr val="161616"/>
                    </a:solidFill>
                    <a:effectLst/>
                    <a:latin typeface="Aptos (Corpo)"/>
                  </a:rPr>
                  <a:t>intelligence</a:t>
                </a:r>
                <a:r>
                  <a:rPr lang="pt-BR" sz="2000" b="1" i="0" u="sng" dirty="0">
                    <a:solidFill>
                      <a:srgbClr val="161616"/>
                    </a:solidFill>
                    <a:effectLst/>
                    <a:latin typeface="Aptos (Corpo)"/>
                  </a:rPr>
                  <a:t> </a:t>
                </a:r>
                <a:r>
                  <a:rPr lang="pt-BR" sz="2000" b="1" i="0" dirty="0">
                    <a:solidFill>
                      <a:srgbClr val="161616"/>
                    </a:solidFill>
                    <a:effectLst/>
                    <a:latin typeface="Aptos (Corpo)"/>
                  </a:rPr>
                  <a:t>(BI) </a:t>
                </a:r>
                <a:r>
                  <a:rPr lang="pt-BR" sz="2000" b="0" i="0" dirty="0">
                    <a:solidFill>
                      <a:srgbClr val="161616"/>
                    </a:solidFill>
                    <a:effectLst/>
                    <a:latin typeface="Aptos (Corpo)"/>
                  </a:rPr>
                  <a:t>é um conjunto de processos tecnológicos para coletar, gerenciar e analisar dados organizacionais para gerar insights que informam estratégias e operações de negócios.</a:t>
                </a:r>
                <a:endParaRPr lang="pt-BR" sz="2000" dirty="0">
                  <a:latin typeface="Aptos (Corpo)"/>
                </a:endParaRPr>
              </a:p>
              <a:p>
                <a:endParaRPr lang="pt-BR" dirty="0"/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46E7B71-66C5-B986-C97C-2FB5F25ED47D}"/>
                </a:ext>
              </a:extLst>
            </p:cNvPr>
            <p:cNvSpPr txBox="1"/>
            <p:nvPr/>
          </p:nvSpPr>
          <p:spPr>
            <a:xfrm>
              <a:off x="1094281" y="4730204"/>
              <a:ext cx="1001342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2">
                      <a:lumMod val="25000"/>
                    </a:schemeClr>
                  </a:solidFill>
                </a:rPr>
                <a:t>IBM. </a:t>
              </a:r>
              <a:r>
                <a:rPr lang="en-US" sz="1400" b="1" dirty="0">
                  <a:solidFill>
                    <a:schemeClr val="bg2">
                      <a:lumMod val="25000"/>
                    </a:schemeClr>
                  </a:solidFill>
                </a:rPr>
                <a:t>O que é business intelligence (BI)?</a:t>
              </a:r>
              <a:r>
                <a:rPr lang="pt-BR" sz="1400" dirty="0">
                  <a:solidFill>
                    <a:schemeClr val="bg2">
                      <a:lumMod val="25000"/>
                    </a:schemeClr>
                  </a:solidFill>
                </a:rPr>
                <a:t> Disponível em: </a:t>
              </a:r>
              <a:r>
                <a:rPr lang="pt-BR" sz="1400" dirty="0">
                  <a:solidFill>
                    <a:schemeClr val="bg2">
                      <a:lumMod val="25000"/>
                    </a:schemeClr>
                  </a:solidFill>
                  <a:hlinkClick r:id="rId2"/>
                </a:rPr>
                <a:t>https://www.ibm.com/</a:t>
              </a:r>
              <a:r>
                <a:rPr lang="pt-BR" sz="1400" dirty="0" err="1">
                  <a:solidFill>
                    <a:schemeClr val="bg2">
                      <a:lumMod val="25000"/>
                    </a:schemeClr>
                  </a:solidFill>
                  <a:hlinkClick r:id="rId2"/>
                </a:rPr>
                <a:t>br-pt</a:t>
              </a:r>
              <a:r>
                <a:rPr lang="pt-BR" sz="1400" dirty="0">
                  <a:solidFill>
                    <a:schemeClr val="bg2">
                      <a:lumMod val="25000"/>
                    </a:schemeClr>
                  </a:solidFill>
                  <a:hlinkClick r:id="rId2"/>
                </a:rPr>
                <a:t>/</a:t>
              </a:r>
              <a:r>
                <a:rPr lang="pt-BR" sz="1400" dirty="0" err="1">
                  <a:solidFill>
                    <a:schemeClr val="bg2">
                      <a:lumMod val="25000"/>
                    </a:schemeClr>
                  </a:solidFill>
                  <a:hlinkClick r:id="rId2"/>
                </a:rPr>
                <a:t>topics</a:t>
              </a:r>
              <a:r>
                <a:rPr lang="pt-BR" sz="1400" dirty="0">
                  <a:solidFill>
                    <a:schemeClr val="bg2">
                      <a:lumMod val="25000"/>
                    </a:schemeClr>
                  </a:solidFill>
                  <a:hlinkClick r:id="rId2"/>
                </a:rPr>
                <a:t>/business-</a:t>
              </a:r>
              <a:r>
                <a:rPr lang="pt-BR" sz="1400" dirty="0" err="1">
                  <a:solidFill>
                    <a:schemeClr val="bg2">
                      <a:lumMod val="25000"/>
                    </a:schemeClr>
                  </a:solidFill>
                  <a:hlinkClick r:id="rId2"/>
                </a:rPr>
                <a:t>intelligence</a:t>
              </a:r>
              <a:r>
                <a:rPr lang="pt-BR" sz="1400" dirty="0">
                  <a:solidFill>
                    <a:schemeClr val="bg2">
                      <a:lumMod val="25000"/>
                    </a:schemeClr>
                  </a:solidFill>
                </a:rPr>
                <a:t>. Acesso em  19 Nov. de 2024.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459880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5CD0E1-AA97-37EB-75DD-C00A63590C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1B6032E-4911-3CAC-57B1-06BF9959D5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203" y="1825625"/>
            <a:ext cx="10515600" cy="4351338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endParaRPr lang="pt-BR" sz="2400" dirty="0"/>
          </a:p>
          <a:p>
            <a:pPr marL="0" indent="0">
              <a:buNone/>
            </a:pPr>
            <a:r>
              <a:rPr lang="pt-BR" sz="2400" dirty="0"/>
              <a:t>Existem dois tipos: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400" dirty="0"/>
              <a:t>Padrão (mostra valores)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400" dirty="0"/>
              <a:t>Outro visual</a:t>
            </a:r>
            <a:endParaRPr lang="pt-BR" sz="240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63D89E7-5435-7655-C490-7F84655CE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Dica de ferramenta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D55DE383-9763-9DF1-B531-F400DC2D7A21}"/>
              </a:ext>
            </a:extLst>
          </p:cNvPr>
          <p:cNvSpPr/>
          <p:nvPr/>
        </p:nvSpPr>
        <p:spPr>
          <a:xfrm>
            <a:off x="0" y="0"/>
            <a:ext cx="12192000" cy="2301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AED5765-1A98-1699-B932-CDE8E52A57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30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959102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FAADBA-28C2-9AB5-0D3B-1F57AD6892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69AA48-771A-CB4E-EF0A-6912620AEB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073" y="2766218"/>
            <a:ext cx="11049097" cy="1325563"/>
          </a:xfrm>
        </p:spPr>
        <p:txBody>
          <a:bodyPr/>
          <a:lstStyle/>
          <a:p>
            <a:pPr algn="ctr"/>
            <a:r>
              <a:rPr lang="pt-BR" dirty="0">
                <a:solidFill>
                  <a:schemeClr val="bg1">
                    <a:lumMod val="50000"/>
                  </a:schemeClr>
                </a:solidFill>
              </a:rPr>
              <a:t>Vejamos um exemplo...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B1851877-53C8-8390-0C8E-14C5BBE248A7}"/>
              </a:ext>
            </a:extLst>
          </p:cNvPr>
          <p:cNvSpPr/>
          <p:nvPr/>
        </p:nvSpPr>
        <p:spPr>
          <a:xfrm>
            <a:off x="0" y="0"/>
            <a:ext cx="12192000" cy="2301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D3C56507-7C01-F137-BA0E-8F02A33423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31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679655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08E990-6EB9-3092-A4CA-25A70B8667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D0C1E57-F47C-9963-4002-C9E35926D1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203" y="1825625"/>
            <a:ext cx="10515600" cy="4351338"/>
          </a:xfrm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pt-BR" sz="2000" u="sng" dirty="0" err="1"/>
              <a:t>Daset</a:t>
            </a:r>
            <a:r>
              <a:rPr lang="pt-BR" sz="2000" u="sng" dirty="0"/>
              <a:t> </a:t>
            </a:r>
            <a:r>
              <a:rPr lang="pt-BR" sz="2000" u="sng" dirty="0" err="1"/>
              <a:t>marketing_campaings</a:t>
            </a:r>
            <a:r>
              <a:rPr lang="pt-BR" sz="2000" u="sng" dirty="0"/>
              <a:t>:</a:t>
            </a:r>
            <a:r>
              <a:rPr lang="pt-BR" sz="2000" dirty="0"/>
              <a:t>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pt-BR" sz="2000" dirty="0"/>
              <a:t>Carregar os dados no PBI, e obter as seguintes colunas:</a:t>
            </a:r>
          </a:p>
          <a:p>
            <a:pPr>
              <a:lnSpc>
                <a:spcPct val="120000"/>
              </a:lnSpc>
            </a:pPr>
            <a:r>
              <a:rPr lang="pt-BR" sz="2000" dirty="0"/>
              <a:t>Total gasto</a:t>
            </a:r>
          </a:p>
          <a:p>
            <a:pPr>
              <a:lnSpc>
                <a:spcPct val="120000"/>
              </a:lnSpc>
            </a:pPr>
            <a:r>
              <a:rPr lang="pt-BR" sz="2000" dirty="0"/>
              <a:t>Compras</a:t>
            </a:r>
          </a:p>
          <a:p>
            <a:pPr>
              <a:lnSpc>
                <a:spcPct val="120000"/>
              </a:lnSpc>
            </a:pPr>
            <a:r>
              <a:rPr lang="pt-BR" sz="2000" dirty="0"/>
              <a:t>Dias como cliente</a:t>
            </a:r>
          </a:p>
          <a:p>
            <a:pPr>
              <a:lnSpc>
                <a:spcPct val="120000"/>
              </a:lnSpc>
            </a:pPr>
            <a:r>
              <a:rPr lang="pt-BR" sz="2000" dirty="0"/>
              <a:t>Campanhas aceitas</a:t>
            </a:r>
          </a:p>
          <a:p>
            <a:pPr>
              <a:lnSpc>
                <a:spcPct val="120000"/>
              </a:lnSpc>
            </a:pPr>
            <a:endParaRPr lang="pt-BR" sz="2000" dirty="0"/>
          </a:p>
          <a:p>
            <a:pPr marL="0" indent="0">
              <a:lnSpc>
                <a:spcPct val="120000"/>
              </a:lnSpc>
              <a:buNone/>
            </a:pPr>
            <a:r>
              <a:rPr lang="pt-BR" sz="2000" b="1" dirty="0"/>
              <a:t>i) </a:t>
            </a:r>
            <a:r>
              <a:rPr lang="pt-BR" sz="2000" dirty="0"/>
              <a:t>Gerar um gráfico com dica de ferramenta com outro visual </a:t>
            </a:r>
            <a:r>
              <a:rPr lang="pt-BR" sz="2000" dirty="0">
                <a:solidFill>
                  <a:schemeClr val="bg1">
                    <a:lumMod val="65000"/>
                  </a:schemeClr>
                </a:solidFill>
              </a:rPr>
              <a:t>(próximo slide)</a:t>
            </a:r>
            <a:endParaRPr lang="pt-BR" sz="2000" dirty="0"/>
          </a:p>
          <a:p>
            <a:pPr marL="0" indent="0">
              <a:lnSpc>
                <a:spcPct val="120000"/>
              </a:lnSpc>
              <a:buNone/>
            </a:pPr>
            <a:r>
              <a:rPr lang="pt-BR" sz="2000" b="1" dirty="0" err="1"/>
              <a:t>ii</a:t>
            </a:r>
            <a:r>
              <a:rPr lang="pt-BR" sz="2000" b="1" dirty="0"/>
              <a:t>) </a:t>
            </a:r>
            <a:r>
              <a:rPr lang="pt-BR" sz="2000" dirty="0"/>
              <a:t>Gerar um gráfico com dica de ferramenta padrão </a:t>
            </a:r>
            <a:r>
              <a:rPr lang="pt-BR" sz="2000" dirty="0">
                <a:solidFill>
                  <a:schemeClr val="bg1">
                    <a:lumMod val="65000"/>
                  </a:schemeClr>
                </a:solidFill>
              </a:rPr>
              <a:t>(próximo slide)</a:t>
            </a:r>
          </a:p>
          <a:p>
            <a:pPr marL="0" indent="0">
              <a:lnSpc>
                <a:spcPct val="120000"/>
              </a:lnSpc>
              <a:buNone/>
            </a:pPr>
            <a:endParaRPr lang="pt-BR" sz="200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5DED0FE-2359-20DB-77D3-ECCFF73A1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Dica de ferramenta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229F490B-860F-6418-8741-ECEC72FCF474}"/>
              </a:ext>
            </a:extLst>
          </p:cNvPr>
          <p:cNvSpPr/>
          <p:nvPr/>
        </p:nvSpPr>
        <p:spPr>
          <a:xfrm>
            <a:off x="0" y="0"/>
            <a:ext cx="12192000" cy="2301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9C58D6B-7FF4-C747-FB76-CCD7659C8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32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192488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564ED5-515D-0E7D-7CFA-B47781997D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m 14">
            <a:extLst>
              <a:ext uri="{FF2B5EF4-FFF2-40B4-BE49-F238E27FC236}">
                <a16:creationId xmlns:a16="http://schemas.microsoft.com/office/drawing/2014/main" id="{CC301D46-1306-2323-E9C2-72D7FFB4F0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124" y="1690688"/>
            <a:ext cx="6706536" cy="44964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EDA4E10-64B0-EC1B-FED0-851BC6975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Dica de ferramenta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5CEFF936-D8BF-5DEB-B978-7ED4AEE16D36}"/>
              </a:ext>
            </a:extLst>
          </p:cNvPr>
          <p:cNvSpPr/>
          <p:nvPr/>
        </p:nvSpPr>
        <p:spPr>
          <a:xfrm>
            <a:off x="0" y="0"/>
            <a:ext cx="12192000" cy="2301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9D6010E1-DBE2-48E3-D059-78FD700A2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33</a:t>
            </a:fld>
            <a:endParaRPr lang="pt-BR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2F2D2D71-3349-84B6-FAFE-54F4C36B40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8241">
            <a:off x="6923608" y="1417058"/>
            <a:ext cx="4140608" cy="23254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55AF19B3-2F16-9B91-1F58-FF06E2EBDE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8227" y="4174349"/>
            <a:ext cx="3391373" cy="21910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298790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C6B5BF-C22F-35AC-7FB7-BF1DE8295A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3C03D11-1B2C-C69F-AADA-89CE088647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073" y="2766218"/>
            <a:ext cx="11049097" cy="1325563"/>
          </a:xfrm>
        </p:spPr>
        <p:txBody>
          <a:bodyPr/>
          <a:lstStyle/>
          <a:p>
            <a:pPr algn="ctr"/>
            <a:r>
              <a:rPr lang="pt-BR" b="1" dirty="0"/>
              <a:t>DRILL UP &amp; DRILL DOWN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DCBB0768-4403-5BE0-12B8-852941446FBB}"/>
              </a:ext>
            </a:extLst>
          </p:cNvPr>
          <p:cNvSpPr/>
          <p:nvPr/>
        </p:nvSpPr>
        <p:spPr>
          <a:xfrm>
            <a:off x="0" y="0"/>
            <a:ext cx="12192000" cy="2301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890DA3DE-4B5A-9213-5B66-598F325348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34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647951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C6F4C7-4E8D-1410-89A1-64674B05F2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5D4DD49B-5F80-A177-E1AD-0C12360A56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7783" y="1297546"/>
            <a:ext cx="6936434" cy="42629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65E605DB-A328-F16D-DE3C-D5CA7013CC16}"/>
              </a:ext>
            </a:extLst>
          </p:cNvPr>
          <p:cNvSpPr/>
          <p:nvPr/>
        </p:nvSpPr>
        <p:spPr>
          <a:xfrm>
            <a:off x="0" y="0"/>
            <a:ext cx="12192000" cy="2301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9C5282C1-C51D-668A-A336-33943C1F72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35</a:t>
            </a:fld>
            <a:endParaRPr lang="pt-BR"/>
          </a:p>
        </p:txBody>
      </p: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5D57B1C9-928C-E240-18DD-212AF0A58006}"/>
              </a:ext>
            </a:extLst>
          </p:cNvPr>
          <p:cNvCxnSpPr/>
          <p:nvPr/>
        </p:nvCxnSpPr>
        <p:spPr>
          <a:xfrm>
            <a:off x="7120328" y="2203554"/>
            <a:ext cx="0" cy="43471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onector de Seta Reta 10">
            <a:extLst>
              <a:ext uri="{FF2B5EF4-FFF2-40B4-BE49-F238E27FC236}">
                <a16:creationId xmlns:a16="http://schemas.microsoft.com/office/drawing/2014/main" id="{BC38180D-01A9-749A-FE44-874412BBE955}"/>
              </a:ext>
            </a:extLst>
          </p:cNvPr>
          <p:cNvCxnSpPr>
            <a:cxnSpLocks/>
          </p:cNvCxnSpPr>
          <p:nvPr/>
        </p:nvCxnSpPr>
        <p:spPr>
          <a:xfrm flipV="1">
            <a:off x="7317698" y="2203554"/>
            <a:ext cx="0" cy="43471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433DE558-5BC7-C045-48F5-59F25ACCBF80}"/>
              </a:ext>
            </a:extLst>
          </p:cNvPr>
          <p:cNvSpPr txBox="1"/>
          <p:nvPr/>
        </p:nvSpPr>
        <p:spPr>
          <a:xfrm>
            <a:off x="7366663" y="2268937"/>
            <a:ext cx="1826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Hierarquias</a:t>
            </a:r>
          </a:p>
        </p:txBody>
      </p:sp>
    </p:spTree>
    <p:extLst>
      <p:ext uri="{BB962C8B-B14F-4D97-AF65-F5344CB8AC3E}">
        <p14:creationId xmlns:p14="http://schemas.microsoft.com/office/powerpoint/2010/main" val="10160797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43C00B-F0BB-FAE0-5DA4-D19B593E6D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EE158E-8BEC-3977-2F13-447E0FC50E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073" y="2766218"/>
            <a:ext cx="11049097" cy="1325563"/>
          </a:xfrm>
        </p:spPr>
        <p:txBody>
          <a:bodyPr/>
          <a:lstStyle/>
          <a:p>
            <a:pPr algn="ctr"/>
            <a:r>
              <a:rPr lang="pt-BR" b="1" dirty="0"/>
              <a:t>DATA ANALYSIS EXPRESSIONS (DAX)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C2145390-8568-6B7B-13B6-A5E9E5AAEBC4}"/>
              </a:ext>
            </a:extLst>
          </p:cNvPr>
          <p:cNvSpPr/>
          <p:nvPr/>
        </p:nvSpPr>
        <p:spPr>
          <a:xfrm>
            <a:off x="0" y="0"/>
            <a:ext cx="12192000" cy="2301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A1CC1A8B-1AA3-409B-01A9-7D244C84BA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36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178829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041B83-F138-BAEE-90A5-AF11ADD4B5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2DCDE91-92FD-BB77-ABE7-3CF3EB03AD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203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dirty="0"/>
              <a:t>Pode ser utilizado para gerar: 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400" dirty="0"/>
              <a:t>Novas colunas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400" dirty="0"/>
              <a:t>Medidas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400" dirty="0"/>
              <a:t>Novas tabelas (</a:t>
            </a:r>
            <a:r>
              <a:rPr lang="pt-BR" sz="2400" dirty="0">
                <a:solidFill>
                  <a:schemeClr val="accent4">
                    <a:lumMod val="75000"/>
                  </a:schemeClr>
                </a:solidFill>
              </a:rPr>
              <a:t>análogo à tabela dinâmica do Excel</a:t>
            </a:r>
            <a:r>
              <a:rPr lang="pt-BR" sz="2400" dirty="0"/>
              <a:t>)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400" dirty="0"/>
              <a:t>Medidas rápidas (</a:t>
            </a:r>
            <a:r>
              <a:rPr lang="pt-BR" sz="2400" dirty="0">
                <a:solidFill>
                  <a:schemeClr val="accent4">
                    <a:lumMod val="75000"/>
                  </a:schemeClr>
                </a:solidFill>
              </a:rPr>
              <a:t>lista de funções DAX </a:t>
            </a:r>
            <a:r>
              <a:rPr lang="en-US" sz="2400" i="1" dirty="0">
                <a:solidFill>
                  <a:schemeClr val="accent4">
                    <a:lumMod val="75000"/>
                  </a:schemeClr>
                </a:solidFill>
              </a:rPr>
              <a:t>built-in</a:t>
            </a:r>
            <a:r>
              <a:rPr lang="pt-BR" sz="2400" dirty="0"/>
              <a:t>)</a:t>
            </a:r>
          </a:p>
          <a:p>
            <a:pPr marL="457200" indent="-457200">
              <a:buFont typeface="+mj-lt"/>
              <a:buAutoNum type="arabicPeriod"/>
            </a:pPr>
            <a:endParaRPr lang="pt-BR" sz="2400" dirty="0"/>
          </a:p>
          <a:p>
            <a:pPr marL="457200" indent="-457200">
              <a:buFont typeface="+mj-lt"/>
              <a:buAutoNum type="arabicPeriod"/>
            </a:pPr>
            <a:endParaRPr lang="pt-BR" sz="2400" dirty="0"/>
          </a:p>
          <a:p>
            <a:pPr marL="0" indent="0">
              <a:buNone/>
            </a:pPr>
            <a:r>
              <a:rPr lang="pt-BR" sz="2400" u="sng" dirty="0"/>
              <a:t>Em termos de performance:</a:t>
            </a:r>
          </a:p>
          <a:p>
            <a:pPr marL="0" indent="0">
              <a:buNone/>
            </a:pPr>
            <a:r>
              <a:rPr lang="pt-BR" sz="2400" dirty="0"/>
              <a:t>				</a:t>
            </a:r>
            <a:r>
              <a:rPr lang="pt-BR" sz="2400" dirty="0">
                <a:solidFill>
                  <a:schemeClr val="accent4">
                    <a:lumMod val="75000"/>
                  </a:schemeClr>
                </a:solidFill>
              </a:rPr>
              <a:t>Medida &gt; Coluna 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2FE0302-900F-BCB2-78BA-0F2F6DB214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DAX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C793BC9C-63A9-8242-C79E-24DE82541DFD}"/>
              </a:ext>
            </a:extLst>
          </p:cNvPr>
          <p:cNvSpPr/>
          <p:nvPr/>
        </p:nvSpPr>
        <p:spPr>
          <a:xfrm>
            <a:off x="0" y="0"/>
            <a:ext cx="12192000" cy="2301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78045E67-03CD-48A3-7318-6AD4D80A3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37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981586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A97C96-4C99-CB44-43BD-21C06AF0CF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F7DD745-1821-1E53-87A7-0DCBEA9422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203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dirty="0"/>
              <a:t>Funções: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400" dirty="0"/>
              <a:t>Básicas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400" dirty="0"/>
              <a:t>Iterativas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400" dirty="0"/>
              <a:t>Cumulativas, 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400" dirty="0"/>
              <a:t>De texto, 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400" dirty="0"/>
              <a:t>Lógicas (</a:t>
            </a:r>
            <a:r>
              <a:rPr lang="pt-BR" sz="1800" dirty="0">
                <a:solidFill>
                  <a:srgbClr val="0070C0"/>
                </a:solidFill>
              </a:rPr>
              <a:t>Switch</a:t>
            </a:r>
            <a:r>
              <a:rPr lang="pt-BR" sz="2400" dirty="0"/>
              <a:t>)...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C22C090-472E-AA70-3D4C-7BAFDDA4C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DAX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8F153DA4-6015-5CA1-AFE6-92D682534929}"/>
              </a:ext>
            </a:extLst>
          </p:cNvPr>
          <p:cNvSpPr/>
          <p:nvPr/>
        </p:nvSpPr>
        <p:spPr>
          <a:xfrm>
            <a:off x="0" y="0"/>
            <a:ext cx="12192000" cy="2301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97CC7C38-3ECF-4600-22F8-DDF228CC5F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38</a:t>
            </a:fld>
            <a:endParaRPr lang="pt-BR"/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844DBD75-0CCB-4138-E622-62A789D3CC1B}"/>
              </a:ext>
            </a:extLst>
          </p:cNvPr>
          <p:cNvSpPr txBox="1">
            <a:spLocks/>
          </p:cNvSpPr>
          <p:nvPr/>
        </p:nvSpPr>
        <p:spPr>
          <a:xfrm>
            <a:off x="2647637" y="4812285"/>
            <a:ext cx="6886731" cy="54826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pt-BR" sz="1800" b="1" i="1" dirty="0"/>
              <a:t>SWITCH( </a:t>
            </a:r>
            <a:r>
              <a:rPr lang="pt-BR" sz="1800" i="1" dirty="0"/>
              <a:t>tabela[coluna], valor1, resultado1, valor2, resultado2, </a:t>
            </a:r>
            <a:r>
              <a:rPr lang="pt-BR" sz="1800" b="1" i="1" dirty="0"/>
              <a:t>... )</a:t>
            </a:r>
          </a:p>
        </p:txBody>
      </p:sp>
    </p:spTree>
    <p:extLst>
      <p:ext uri="{BB962C8B-B14F-4D97-AF65-F5344CB8AC3E}">
        <p14:creationId xmlns:p14="http://schemas.microsoft.com/office/powerpoint/2010/main" val="6286022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92CE53-4A05-A7D1-0477-A487A3E5B8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4D686CE-FE38-EBE8-C843-B29EB5C61F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203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u="sng" dirty="0"/>
              <a:t>Tabela Calendário</a:t>
            </a:r>
            <a:r>
              <a:rPr lang="pt-BR" sz="2400" dirty="0"/>
              <a:t>: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400" dirty="0"/>
              <a:t>Criada manualmente ou via DAX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400" dirty="0"/>
              <a:t>Melhora a interação com filtros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400" dirty="0"/>
              <a:t>Acrescenta granularidade nos dados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400" dirty="0"/>
              <a:t>Permite os </a:t>
            </a:r>
            <a:r>
              <a:rPr lang="pt-BR" sz="2400" i="1" dirty="0" err="1"/>
              <a:t>drills</a:t>
            </a:r>
            <a:endParaRPr lang="pt-BR" sz="2400" i="1" dirty="0"/>
          </a:p>
          <a:p>
            <a:pPr marL="457200" indent="-457200">
              <a:buFont typeface="+mj-lt"/>
              <a:buAutoNum type="arabicPeriod"/>
            </a:pPr>
            <a:r>
              <a:rPr lang="pt-BR" sz="2400" b="1" dirty="0"/>
              <a:t>Boa prática</a:t>
            </a:r>
          </a:p>
          <a:p>
            <a:pPr marL="457200" indent="-457200">
              <a:buFont typeface="+mj-lt"/>
              <a:buAutoNum type="arabicPeriod"/>
            </a:pPr>
            <a:endParaRPr lang="pt-BR" sz="2400" b="1" dirty="0"/>
          </a:p>
          <a:p>
            <a:pPr marL="457200" indent="-457200">
              <a:buFont typeface="+mj-lt"/>
              <a:buAutoNum type="arabicPeriod"/>
            </a:pPr>
            <a:endParaRPr lang="pt-BR" sz="2400" b="1" dirty="0"/>
          </a:p>
          <a:p>
            <a:pPr marL="0" indent="0">
              <a:buNone/>
            </a:pPr>
            <a:r>
              <a:rPr lang="pt-BR" sz="2400" b="1" dirty="0"/>
              <a:t>Observação: </a:t>
            </a:r>
            <a:r>
              <a:rPr lang="pt-BR" sz="2400" dirty="0"/>
              <a:t>precisa estar relacionada com as tabelas do modelo de dados.</a:t>
            </a:r>
            <a:endParaRPr lang="pt-BR" sz="2400" b="1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57F9389-6B98-F327-A643-587009E5DF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DAX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9A93DDD8-0CE0-EB09-E5F2-E49347277A17}"/>
              </a:ext>
            </a:extLst>
          </p:cNvPr>
          <p:cNvSpPr/>
          <p:nvPr/>
        </p:nvSpPr>
        <p:spPr>
          <a:xfrm>
            <a:off x="0" y="0"/>
            <a:ext cx="12192000" cy="2301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7AD9CC46-1E25-8BDC-0BC7-65CA331F9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39</a:t>
            </a:fld>
            <a:endParaRPr lang="pt-BR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2C04C79A-0599-5DD6-5F8F-89ECBA5506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221009">
            <a:off x="6862201" y="2177217"/>
            <a:ext cx="3807687" cy="25384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69893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441B02-B7A4-2026-40E5-8040E22910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DC95509-03D8-4A2E-907C-C8B55AD64C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0112" y="3117618"/>
            <a:ext cx="3199151" cy="2715380"/>
          </a:xfrm>
        </p:spPr>
        <p:txBody>
          <a:bodyPr>
            <a:normAutofit/>
          </a:bodyPr>
          <a:lstStyle/>
          <a:p>
            <a:r>
              <a:rPr lang="pt-BR" sz="2000" dirty="0"/>
              <a:t>Qual(</a:t>
            </a:r>
            <a:r>
              <a:rPr lang="pt-BR" sz="2000" dirty="0" err="1"/>
              <a:t>is</a:t>
            </a:r>
            <a:r>
              <a:rPr lang="pt-BR" sz="2000" dirty="0"/>
              <a:t>) problemas se busca(m) resolver?</a:t>
            </a:r>
          </a:p>
          <a:p>
            <a:r>
              <a:rPr lang="pt-BR" sz="2000" dirty="0"/>
              <a:t>Objetivo do dashboard?</a:t>
            </a:r>
          </a:p>
          <a:p>
            <a:r>
              <a:rPr lang="pt-BR" sz="2000" dirty="0"/>
              <a:t>Informações relevantes para a tomada de decisão?</a:t>
            </a:r>
          </a:p>
          <a:p>
            <a:r>
              <a:rPr lang="pt-BR" sz="2000" dirty="0"/>
              <a:t>Quem vai consumir?</a:t>
            </a:r>
          </a:p>
          <a:p>
            <a:endParaRPr lang="pt-BR" sz="200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8A3DADA-72DD-10C3-14A6-046F83732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Microsoft Power BI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E61859C9-A99E-A4AA-7392-C608831AEAF1}"/>
              </a:ext>
            </a:extLst>
          </p:cNvPr>
          <p:cNvSpPr/>
          <p:nvPr/>
        </p:nvSpPr>
        <p:spPr>
          <a:xfrm>
            <a:off x="0" y="0"/>
            <a:ext cx="12192000" cy="2301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73916AA6-4DC7-723E-7D34-30ADFC6E4B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4</a:t>
            </a:fld>
            <a:endParaRPr lang="pt-BR"/>
          </a:p>
        </p:txBody>
      </p:sp>
      <p:pic>
        <p:nvPicPr>
          <p:cNvPr id="14" name="Gráfico 13" descr="Na mosca com preenchimento sólido">
            <a:extLst>
              <a:ext uri="{FF2B5EF4-FFF2-40B4-BE49-F238E27FC236}">
                <a16:creationId xmlns:a16="http://schemas.microsoft.com/office/drawing/2014/main" id="{F4FEAEEA-A353-EA57-BB36-AF19D59BB5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0112" y="2204584"/>
            <a:ext cx="755390" cy="755390"/>
          </a:xfrm>
          <a:prstGeom prst="rect">
            <a:avLst/>
          </a:prstGeom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3C8A775E-B6CE-A291-4BC2-08845A7CF422}"/>
              </a:ext>
            </a:extLst>
          </p:cNvPr>
          <p:cNvSpPr txBox="1"/>
          <p:nvPr/>
        </p:nvSpPr>
        <p:spPr>
          <a:xfrm>
            <a:off x="1833010" y="2258222"/>
            <a:ext cx="23078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CONTEXTO DE NEGÓCIO</a:t>
            </a:r>
          </a:p>
        </p:txBody>
      </p: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33A90161-45D8-BDB6-4A64-58F527DA1341}"/>
              </a:ext>
            </a:extLst>
          </p:cNvPr>
          <p:cNvGrpSpPr/>
          <p:nvPr/>
        </p:nvGrpSpPr>
        <p:grpSpPr>
          <a:xfrm>
            <a:off x="5043904" y="2196022"/>
            <a:ext cx="2309110" cy="3636976"/>
            <a:chOff x="4941445" y="1848332"/>
            <a:chExt cx="2309110" cy="3636976"/>
          </a:xfrm>
        </p:grpSpPr>
        <p:sp>
          <p:nvSpPr>
            <p:cNvPr id="4" name="Espaço Reservado para Conteúdo 2">
              <a:extLst>
                <a:ext uri="{FF2B5EF4-FFF2-40B4-BE49-F238E27FC236}">
                  <a16:creationId xmlns:a16="http://schemas.microsoft.com/office/drawing/2014/main" id="{9160D0BF-5A21-5134-5D86-B4BD3AC9F7DF}"/>
                </a:ext>
              </a:extLst>
            </p:cNvPr>
            <p:cNvSpPr txBox="1">
              <a:spLocks/>
            </p:cNvSpPr>
            <p:nvPr/>
          </p:nvSpPr>
          <p:spPr>
            <a:xfrm>
              <a:off x="4941445" y="2769928"/>
              <a:ext cx="2309110" cy="271538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pt-BR" sz="2000" dirty="0"/>
                <a:t>Origem?</a:t>
              </a:r>
            </a:p>
            <a:p>
              <a:r>
                <a:rPr lang="pt-BR" sz="2000" dirty="0"/>
                <a:t>Quem gera?</a:t>
              </a:r>
            </a:p>
            <a:p>
              <a:r>
                <a:rPr lang="pt-BR" sz="2000" dirty="0"/>
                <a:t>Metadados</a:t>
              </a:r>
            </a:p>
            <a:p>
              <a:r>
                <a:rPr lang="pt-BR" sz="2000" dirty="0"/>
                <a:t>Atualização?</a:t>
              </a:r>
            </a:p>
            <a:p>
              <a:endParaRPr lang="pt-BR" sz="2000" dirty="0"/>
            </a:p>
          </p:txBody>
        </p:sp>
        <p:pic>
          <p:nvPicPr>
            <p:cNvPr id="15" name="Gráfico 14" descr="Banco de dados com preenchimento sólido">
              <a:extLst>
                <a:ext uri="{FF2B5EF4-FFF2-40B4-BE49-F238E27FC236}">
                  <a16:creationId xmlns:a16="http://schemas.microsoft.com/office/drawing/2014/main" id="{3EB78C94-F853-80A3-0006-37B7C5803DA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4941445" y="1848332"/>
              <a:ext cx="755390" cy="755390"/>
            </a:xfrm>
            <a:prstGeom prst="rect">
              <a:avLst/>
            </a:prstGeom>
          </p:spPr>
        </p:pic>
        <p:sp>
          <p:nvSpPr>
            <p:cNvPr id="18" name="CaixaDeTexto 17">
              <a:extLst>
                <a:ext uri="{FF2B5EF4-FFF2-40B4-BE49-F238E27FC236}">
                  <a16:creationId xmlns:a16="http://schemas.microsoft.com/office/drawing/2014/main" id="{3B60F762-BB93-C16D-D347-83300558952B}"/>
                </a:ext>
              </a:extLst>
            </p:cNvPr>
            <p:cNvSpPr txBox="1"/>
            <p:nvPr/>
          </p:nvSpPr>
          <p:spPr>
            <a:xfrm>
              <a:off x="5673050" y="2040469"/>
              <a:ext cx="13606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b="1" dirty="0"/>
                <a:t>DADOS</a:t>
              </a:r>
            </a:p>
          </p:txBody>
        </p:sp>
      </p:grp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3129F6C7-1DEF-A6D2-27E8-10358FFED894}"/>
              </a:ext>
            </a:extLst>
          </p:cNvPr>
          <p:cNvGrpSpPr/>
          <p:nvPr/>
        </p:nvGrpSpPr>
        <p:grpSpPr>
          <a:xfrm>
            <a:off x="8003004" y="2203694"/>
            <a:ext cx="2373493" cy="3637867"/>
            <a:chOff x="8070329" y="1847441"/>
            <a:chExt cx="2373493" cy="3637867"/>
          </a:xfrm>
        </p:grpSpPr>
        <p:sp>
          <p:nvSpPr>
            <p:cNvPr id="11" name="Espaço Reservado para Conteúdo 2">
              <a:extLst>
                <a:ext uri="{FF2B5EF4-FFF2-40B4-BE49-F238E27FC236}">
                  <a16:creationId xmlns:a16="http://schemas.microsoft.com/office/drawing/2014/main" id="{173DDFEC-9B47-08BA-0726-F25C9243B467}"/>
                </a:ext>
              </a:extLst>
            </p:cNvPr>
            <p:cNvSpPr txBox="1">
              <a:spLocks/>
            </p:cNvSpPr>
            <p:nvPr/>
          </p:nvSpPr>
          <p:spPr>
            <a:xfrm>
              <a:off x="8070329" y="2769928"/>
              <a:ext cx="2309111" cy="271538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pt-BR" sz="2000" dirty="0"/>
                <a:t>Local</a:t>
              </a:r>
            </a:p>
            <a:p>
              <a:r>
                <a:rPr lang="pt-BR" sz="2000" dirty="0"/>
                <a:t>Online</a:t>
              </a:r>
            </a:p>
          </p:txBody>
        </p:sp>
        <p:pic>
          <p:nvPicPr>
            <p:cNvPr id="16" name="Gráfico 15" descr="Apresentação com gráfico de barras com preenchimento sólido">
              <a:extLst>
                <a:ext uri="{FF2B5EF4-FFF2-40B4-BE49-F238E27FC236}">
                  <a16:creationId xmlns:a16="http://schemas.microsoft.com/office/drawing/2014/main" id="{F0BBFE63-044F-447D-6700-4E915E0D44E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8070329" y="1847441"/>
              <a:ext cx="755390" cy="755390"/>
            </a:xfrm>
            <a:prstGeom prst="rect">
              <a:avLst/>
            </a:prstGeom>
          </p:spPr>
        </p:pic>
        <p:sp>
          <p:nvSpPr>
            <p:cNvPr id="19" name="CaixaDeTexto 18">
              <a:extLst>
                <a:ext uri="{FF2B5EF4-FFF2-40B4-BE49-F238E27FC236}">
                  <a16:creationId xmlns:a16="http://schemas.microsoft.com/office/drawing/2014/main" id="{40D101E4-702C-1B69-6401-A87FF3ECE89A}"/>
                </a:ext>
              </a:extLst>
            </p:cNvPr>
            <p:cNvSpPr txBox="1"/>
            <p:nvPr/>
          </p:nvSpPr>
          <p:spPr>
            <a:xfrm>
              <a:off x="8831913" y="2009021"/>
              <a:ext cx="16119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b="1" dirty="0"/>
                <a:t>PUBLICAÇÃO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3655974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4F3C51-5B18-8043-ED54-74CA65FC1D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1783001-BD03-8962-19C2-4CCC4C69B4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203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u="sng" dirty="0" err="1"/>
              <a:t>Dataset</a:t>
            </a:r>
            <a:r>
              <a:rPr lang="pt-BR" sz="2400" u="sng" dirty="0"/>
              <a:t> </a:t>
            </a:r>
            <a:r>
              <a:rPr lang="pt-BR" sz="2400" u="sng" dirty="0" err="1"/>
              <a:t>segmented_customers</a:t>
            </a:r>
            <a:r>
              <a:rPr lang="pt-BR" sz="2400" dirty="0"/>
              <a:t>: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400" dirty="0"/>
              <a:t>Qual total de clientes? e por cluster? </a:t>
            </a:r>
            <a:r>
              <a:rPr lang="pt-BR" sz="1800" dirty="0">
                <a:solidFill>
                  <a:schemeClr val="bg1">
                    <a:lumMod val="65000"/>
                  </a:schemeClr>
                </a:solidFill>
              </a:rPr>
              <a:t>(criar medida, cartão e usar filtro de cluster)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400" dirty="0"/>
              <a:t>Classifique os clusters como ‘top’ ou ‘</a:t>
            </a:r>
            <a:r>
              <a:rPr lang="pt-BR" sz="2400" dirty="0" err="1"/>
              <a:t>ordinary</a:t>
            </a:r>
            <a:r>
              <a:rPr lang="pt-BR" sz="2400" dirty="0"/>
              <a:t>’. </a:t>
            </a:r>
            <a:r>
              <a:rPr lang="pt-BR" sz="1800" dirty="0">
                <a:solidFill>
                  <a:schemeClr val="bg1">
                    <a:lumMod val="65000"/>
                  </a:schemeClr>
                </a:solidFill>
              </a:rPr>
              <a:t>(aqueles que gastam acima da média do cluster são `top`, caso contrário, são `</a:t>
            </a:r>
            <a:r>
              <a:rPr lang="pt-BR" sz="1800" dirty="0" err="1">
                <a:solidFill>
                  <a:schemeClr val="bg1">
                    <a:lumMod val="65000"/>
                  </a:schemeClr>
                </a:solidFill>
              </a:rPr>
              <a:t>ordinary</a:t>
            </a:r>
            <a:r>
              <a:rPr lang="pt-BR" sz="1800" dirty="0">
                <a:solidFill>
                  <a:schemeClr val="bg1">
                    <a:lumMod val="65000"/>
                  </a:schemeClr>
                </a:solidFill>
              </a:rPr>
              <a:t>`)</a:t>
            </a:r>
          </a:p>
          <a:p>
            <a:pPr marL="457200" indent="-457200">
              <a:buFont typeface="+mj-lt"/>
              <a:buAutoNum type="arabicPeriod"/>
            </a:pPr>
            <a:endParaRPr lang="pt-BR" sz="1800" dirty="0">
              <a:solidFill>
                <a:schemeClr val="bg1">
                  <a:lumMod val="65000"/>
                </a:schemeClr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pt-BR" sz="18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 algn="ctr">
              <a:buNone/>
            </a:pPr>
            <a:r>
              <a:rPr lang="pt-BR" sz="2400" dirty="0">
                <a:solidFill>
                  <a:schemeClr val="bg1">
                    <a:lumMod val="65000"/>
                  </a:schemeClr>
                </a:solidFill>
              </a:rPr>
              <a:t>EXEMPLO NO PRÓXIMO SLIDE...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1F58087-D475-F668-EBC9-947A2FFE6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DAX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C3073DC8-928F-F567-2681-89E35C961A52}"/>
              </a:ext>
            </a:extLst>
          </p:cNvPr>
          <p:cNvSpPr/>
          <p:nvPr/>
        </p:nvSpPr>
        <p:spPr>
          <a:xfrm>
            <a:off x="0" y="0"/>
            <a:ext cx="12192000" cy="2301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3ECD87CF-65A1-951B-EE64-83340B59D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40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9727715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06696F-D257-4121-DB35-7A464BA7CF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4F09C5-44D3-99EF-1F11-E8F373115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DAX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8697C02D-BD2B-DDDB-2DF5-D1CE8F1ACBEE}"/>
              </a:ext>
            </a:extLst>
          </p:cNvPr>
          <p:cNvSpPr/>
          <p:nvPr/>
        </p:nvSpPr>
        <p:spPr>
          <a:xfrm>
            <a:off x="0" y="0"/>
            <a:ext cx="12192000" cy="2301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CB21333-9D3B-64E2-521E-3D5EB6EF9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41</a:t>
            </a:fld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6DFB3FE2-32F0-F3DA-2322-FD06D9E785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8968" y="1690688"/>
            <a:ext cx="7994063" cy="44862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552682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FEBFAC-42DB-7EEC-CA3C-9CCBEEADE9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B403A0C2-FD3C-25C8-FA35-2BAD033D304F}"/>
              </a:ext>
            </a:extLst>
          </p:cNvPr>
          <p:cNvSpPr/>
          <p:nvPr/>
        </p:nvSpPr>
        <p:spPr>
          <a:xfrm>
            <a:off x="0" y="0"/>
            <a:ext cx="12192000" cy="2301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C774A33-2471-993D-0CF0-1E4A73ECFD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42</a:t>
            </a:fld>
            <a:endParaRPr lang="pt-BR"/>
          </a:p>
        </p:txBody>
      </p: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9A38683F-A05E-4AFC-8F40-4A69A028E92C}"/>
              </a:ext>
            </a:extLst>
          </p:cNvPr>
          <p:cNvGrpSpPr/>
          <p:nvPr/>
        </p:nvGrpSpPr>
        <p:grpSpPr>
          <a:xfrm>
            <a:off x="1019916" y="1552345"/>
            <a:ext cx="10355120" cy="3753310"/>
            <a:chOff x="918440" y="1578318"/>
            <a:chExt cx="10355120" cy="3753310"/>
          </a:xfrm>
        </p:grpSpPr>
        <p:grpSp>
          <p:nvGrpSpPr>
            <p:cNvPr id="15" name="Agrupar 14">
              <a:extLst>
                <a:ext uri="{FF2B5EF4-FFF2-40B4-BE49-F238E27FC236}">
                  <a16:creationId xmlns:a16="http://schemas.microsoft.com/office/drawing/2014/main" id="{7D1463D9-B877-BF26-F57D-767978C56CA8}"/>
                </a:ext>
              </a:extLst>
            </p:cNvPr>
            <p:cNvGrpSpPr/>
            <p:nvPr/>
          </p:nvGrpSpPr>
          <p:grpSpPr>
            <a:xfrm>
              <a:off x="918440" y="1578318"/>
              <a:ext cx="10355120" cy="3656394"/>
              <a:chOff x="998680" y="1199455"/>
              <a:chExt cx="10355120" cy="3656394"/>
            </a:xfrm>
          </p:grpSpPr>
          <p:pic>
            <p:nvPicPr>
              <p:cNvPr id="12" name="Imagem 11">
                <a:extLst>
                  <a:ext uri="{FF2B5EF4-FFF2-40B4-BE49-F238E27FC236}">
                    <a16:creationId xmlns:a16="http://schemas.microsoft.com/office/drawing/2014/main" id="{00C369A0-7A46-DCE3-DC87-C00F8F2834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98680" y="1199455"/>
                <a:ext cx="10355120" cy="3296110"/>
              </a:xfrm>
              <a:prstGeom prst="rect">
                <a:avLst/>
              </a:prstGeom>
            </p:spPr>
          </p:pic>
          <p:pic>
            <p:nvPicPr>
              <p:cNvPr id="14" name="Imagem 13">
                <a:extLst>
                  <a:ext uri="{FF2B5EF4-FFF2-40B4-BE49-F238E27FC236}">
                    <a16:creationId xmlns:a16="http://schemas.microsoft.com/office/drawing/2014/main" id="{705E7968-1411-D138-EB5D-B29D2B39D6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 r="49448"/>
              <a:stretch/>
            </p:blipFill>
            <p:spPr>
              <a:xfrm>
                <a:off x="4716905" y="1912213"/>
                <a:ext cx="4940935" cy="2943636"/>
              </a:xfrm>
              <a:prstGeom prst="rect">
                <a:avLst/>
              </a:prstGeom>
            </p:spPr>
          </p:pic>
        </p:grpSp>
        <p:sp>
          <p:nvSpPr>
            <p:cNvPr id="16" name="CaixaDeTexto 15">
              <a:extLst>
                <a:ext uri="{FF2B5EF4-FFF2-40B4-BE49-F238E27FC236}">
                  <a16:creationId xmlns:a16="http://schemas.microsoft.com/office/drawing/2014/main" id="{5AD0CA81-3B65-984D-4C45-F336F9AEBC3F}"/>
                </a:ext>
              </a:extLst>
            </p:cNvPr>
            <p:cNvSpPr txBox="1"/>
            <p:nvPr/>
          </p:nvSpPr>
          <p:spPr>
            <a:xfrm>
              <a:off x="1334124" y="4830035"/>
              <a:ext cx="212860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dirty="0">
                  <a:solidFill>
                    <a:srgbClr val="0070C0"/>
                  </a:solidFill>
                </a:rPr>
                <a:t>3. Criar Tabela com a DAX</a:t>
              </a:r>
            </a:p>
          </p:txBody>
        </p:sp>
        <p:pic>
          <p:nvPicPr>
            <p:cNvPr id="20" name="Gráfico 19" descr="Seta de linha: curva no sentido anti-horário com preenchimento sólido">
              <a:extLst>
                <a:ext uri="{FF2B5EF4-FFF2-40B4-BE49-F238E27FC236}">
                  <a16:creationId xmlns:a16="http://schemas.microsoft.com/office/drawing/2014/main" id="{38059EC9-F462-CA96-0933-2E1C5AF749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4959712">
              <a:off x="3258341" y="4417228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3940749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1D79F9-AC09-56C2-5919-B0C127C8B4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D373B9-2CFA-ABEE-ECEE-14BEACDF6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073" y="2766218"/>
            <a:ext cx="11049097" cy="1325563"/>
          </a:xfrm>
        </p:spPr>
        <p:txBody>
          <a:bodyPr/>
          <a:lstStyle/>
          <a:p>
            <a:pPr algn="ctr"/>
            <a:r>
              <a:rPr lang="pt-BR" dirty="0">
                <a:solidFill>
                  <a:schemeClr val="bg1">
                    <a:lumMod val="50000"/>
                  </a:schemeClr>
                </a:solidFill>
              </a:rPr>
              <a:t>Medidas rápidas...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A3447296-4839-30BD-149A-69BD07BFB349}"/>
              </a:ext>
            </a:extLst>
          </p:cNvPr>
          <p:cNvSpPr/>
          <p:nvPr/>
        </p:nvSpPr>
        <p:spPr>
          <a:xfrm>
            <a:off x="0" y="0"/>
            <a:ext cx="12192000" cy="2301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5F0D545-0392-5439-E656-D25B67CB7A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43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4224321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AEE7E5-4831-025E-DB28-D49B378B11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F5C40FB-CA27-0171-13BC-32BF261046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073" y="2766218"/>
            <a:ext cx="11049097" cy="1325563"/>
          </a:xfrm>
        </p:spPr>
        <p:txBody>
          <a:bodyPr/>
          <a:lstStyle/>
          <a:p>
            <a:pPr algn="ctr"/>
            <a:r>
              <a:rPr lang="pt-BR" b="1" dirty="0"/>
              <a:t>INTERAÇÃO ENTRE VISUAIS &amp; BOTÕES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3E9408EE-94A8-AEB2-BBC4-CC99C9CDF3EE}"/>
              </a:ext>
            </a:extLst>
          </p:cNvPr>
          <p:cNvSpPr/>
          <p:nvPr/>
        </p:nvSpPr>
        <p:spPr>
          <a:xfrm>
            <a:off x="0" y="0"/>
            <a:ext cx="12192000" cy="2301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5BFD532C-7BFC-548B-AE3F-9A8A1E1D6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44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5461864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0AC666-D83B-2C76-8AE4-B4809FFD8F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DAA42E1-822F-3FD1-CBB8-67B95E99AA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203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u="sng" dirty="0"/>
              <a:t>Interação entre visuais:</a:t>
            </a:r>
          </a:p>
          <a:p>
            <a:r>
              <a:rPr lang="pt-BR" sz="2400" dirty="0"/>
              <a:t>    Editável caso se deseje limitar o cruzamento de filtros a alguns visuais.</a:t>
            </a:r>
          </a:p>
          <a:p>
            <a:pPr marL="457200" indent="-457200">
              <a:buFont typeface="+mj-lt"/>
              <a:buAutoNum type="arabicPeriod"/>
            </a:pPr>
            <a:endParaRPr lang="pt-BR" sz="2400" dirty="0"/>
          </a:p>
          <a:p>
            <a:pPr marL="0" indent="0">
              <a:buNone/>
            </a:pPr>
            <a:r>
              <a:rPr lang="pt-BR" sz="2400" u="sng" dirty="0"/>
              <a:t>Botões: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400" dirty="0"/>
              <a:t>Navegação entre páginas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400" dirty="0"/>
              <a:t>Resetar filtros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400" dirty="0"/>
              <a:t>Uso como filtro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DDD3CE1-5446-69A5-2289-67347EA29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Interações &amp; Botões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B475241F-2D99-20D8-3184-317176EBB6CD}"/>
              </a:ext>
            </a:extLst>
          </p:cNvPr>
          <p:cNvSpPr/>
          <p:nvPr/>
        </p:nvSpPr>
        <p:spPr>
          <a:xfrm>
            <a:off x="0" y="0"/>
            <a:ext cx="12192000" cy="2301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5127D00-6848-B123-EE9F-DEAC54092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45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3439613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68D659-B47C-1934-D698-890DAA9B31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2339DE-7119-45F8-7E88-1CA6706CE6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073" y="2766218"/>
            <a:ext cx="11049097" cy="1325563"/>
          </a:xfrm>
        </p:spPr>
        <p:txBody>
          <a:bodyPr/>
          <a:lstStyle/>
          <a:p>
            <a:pPr algn="ctr"/>
            <a:r>
              <a:rPr lang="pt-BR" b="1" dirty="0"/>
              <a:t>LAYOUT &amp; COMPARTILHAMENTO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AF895817-6F8F-D8A1-B419-52C61E8AD7C5}"/>
              </a:ext>
            </a:extLst>
          </p:cNvPr>
          <p:cNvSpPr/>
          <p:nvPr/>
        </p:nvSpPr>
        <p:spPr>
          <a:xfrm>
            <a:off x="0" y="0"/>
            <a:ext cx="12192000" cy="2301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B1A1AA13-09C5-5B40-4CD3-1E7E1E4476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46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314588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273B49-487B-D280-9A3C-15BB1C2AED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801B296-FFEF-7F98-FCC8-6A825DF064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203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r>
              <a:rPr lang="pt-BR" sz="2400" dirty="0"/>
              <a:t>Capacidades da ferramenta:</a:t>
            </a:r>
          </a:p>
          <a:p>
            <a:r>
              <a:rPr lang="pt-BR" sz="2400" dirty="0"/>
              <a:t>Tratar dados (ETL)</a:t>
            </a:r>
          </a:p>
          <a:p>
            <a:r>
              <a:rPr lang="pt-BR" sz="2400" dirty="0"/>
              <a:t>Combinar/conectar com várias fontes de dados</a:t>
            </a:r>
          </a:p>
          <a:p>
            <a:r>
              <a:rPr lang="pt-BR" sz="2400" dirty="0"/>
              <a:t>Visualizar dados de maneira interativa e de fácil compartilhamento</a:t>
            </a:r>
          </a:p>
          <a:p>
            <a:r>
              <a:rPr lang="pt-BR" sz="2400" dirty="0"/>
              <a:t>Extrair </a:t>
            </a:r>
            <a:r>
              <a:rPr lang="pt-BR" sz="2400" i="1" dirty="0"/>
              <a:t>insights </a:t>
            </a:r>
            <a:r>
              <a:rPr lang="pt-BR" sz="2400" dirty="0"/>
              <a:t>e tomar decisões</a:t>
            </a:r>
            <a:r>
              <a:rPr lang="pt-BR" sz="2400" i="1" dirty="0"/>
              <a:t> data-</a:t>
            </a:r>
            <a:r>
              <a:rPr lang="pt-BR" sz="2400" i="1" dirty="0" err="1"/>
              <a:t>driven</a:t>
            </a:r>
            <a:endParaRPr lang="pt-BR" sz="2400" i="1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617A972-3E23-897F-619B-FD7EE6CCD2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Microsoft Power BI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09962818-B7F4-F50B-B3C9-83BA9382D3D7}"/>
              </a:ext>
            </a:extLst>
          </p:cNvPr>
          <p:cNvSpPr/>
          <p:nvPr/>
        </p:nvSpPr>
        <p:spPr>
          <a:xfrm>
            <a:off x="0" y="0"/>
            <a:ext cx="12192000" cy="2301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4768566-E456-56E0-E492-36DC863BB5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900757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D1883E-03C1-B2F3-23F5-408F6FF60D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CA16DA3-5BE8-C479-3261-A28C00BEAD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94013" y="2252723"/>
            <a:ext cx="3447738" cy="527831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pt-BR" sz="2400" dirty="0"/>
              <a:t>Power BI </a:t>
            </a:r>
            <a:r>
              <a:rPr lang="pt-BR" sz="2400" dirty="0">
                <a:solidFill>
                  <a:schemeClr val="accent4">
                    <a:lumMod val="75000"/>
                  </a:schemeClr>
                </a:solidFill>
              </a:rPr>
              <a:t>(Microsoft)</a:t>
            </a:r>
            <a:endParaRPr lang="pt-BR" sz="2400" i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A2FD3E2-DE01-41A8-5482-BB12FFD924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Ferramentas de BI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4EF0103C-AF77-365C-BD36-5BA4140424B0}"/>
              </a:ext>
            </a:extLst>
          </p:cNvPr>
          <p:cNvSpPr/>
          <p:nvPr/>
        </p:nvSpPr>
        <p:spPr>
          <a:xfrm>
            <a:off x="0" y="0"/>
            <a:ext cx="12192000" cy="2301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1031889-3FE3-FE43-9F33-64F4948B86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6</a:t>
            </a:fld>
            <a:endParaRPr lang="pt-BR"/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F6BA402A-D1BC-EEE5-C444-4AA27A782AC3}"/>
              </a:ext>
            </a:extLst>
          </p:cNvPr>
          <p:cNvSpPr txBox="1">
            <a:spLocks/>
          </p:cNvSpPr>
          <p:nvPr/>
        </p:nvSpPr>
        <p:spPr>
          <a:xfrm>
            <a:off x="2094013" y="3634969"/>
            <a:ext cx="3447738" cy="5278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2400" dirty="0" err="1"/>
              <a:t>Looker</a:t>
            </a:r>
            <a:r>
              <a:rPr lang="pt-BR" sz="2400" dirty="0"/>
              <a:t> Studio </a:t>
            </a:r>
            <a:r>
              <a:rPr lang="pt-BR" sz="2400" dirty="0">
                <a:solidFill>
                  <a:schemeClr val="accent4">
                    <a:lumMod val="75000"/>
                  </a:schemeClr>
                </a:solidFill>
              </a:rPr>
              <a:t>(Google)</a:t>
            </a:r>
            <a:endParaRPr lang="pt-BR" sz="2400" i="1" dirty="0">
              <a:solidFill>
                <a:schemeClr val="accent4">
                  <a:lumMod val="75000"/>
                </a:schemeClr>
              </a:solidFill>
            </a:endParaRPr>
          </a:p>
        </p:txBody>
      </p:sp>
      <p:pic>
        <p:nvPicPr>
          <p:cNvPr id="5" name="Picture 2" descr="Google Looker Studio - Insight Platforms">
            <a:extLst>
              <a:ext uri="{FF2B5EF4-FFF2-40B4-BE49-F238E27FC236}">
                <a16:creationId xmlns:a16="http://schemas.microsoft.com/office/drawing/2014/main" id="{36B87E66-EDE6-09A3-EFA8-C75E5A2535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20" t="39563" r="78561" b="39235"/>
          <a:stretch/>
        </p:blipFill>
        <p:spPr bwMode="auto">
          <a:xfrm>
            <a:off x="1284544" y="3345655"/>
            <a:ext cx="809469" cy="1079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57D8D90D-0E37-2A52-BB82-6E03AED12FCF}"/>
              </a:ext>
            </a:extLst>
          </p:cNvPr>
          <p:cNvSpPr txBox="1">
            <a:spLocks/>
          </p:cNvSpPr>
          <p:nvPr/>
        </p:nvSpPr>
        <p:spPr>
          <a:xfrm>
            <a:off x="7522951" y="2252722"/>
            <a:ext cx="3447738" cy="5278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2400" dirty="0"/>
              <a:t>Tableau</a:t>
            </a:r>
            <a:endParaRPr lang="pt-BR" sz="2400" i="1" dirty="0"/>
          </a:p>
        </p:txBody>
      </p:sp>
      <p:sp>
        <p:nvSpPr>
          <p:cNvPr id="10" name="Espaço Reservado para Conteúdo 2">
            <a:extLst>
              <a:ext uri="{FF2B5EF4-FFF2-40B4-BE49-F238E27FC236}">
                <a16:creationId xmlns:a16="http://schemas.microsoft.com/office/drawing/2014/main" id="{E33E6DC5-87AD-0157-3BCC-0B18B0BB6986}"/>
              </a:ext>
            </a:extLst>
          </p:cNvPr>
          <p:cNvSpPr txBox="1">
            <a:spLocks/>
          </p:cNvSpPr>
          <p:nvPr/>
        </p:nvSpPr>
        <p:spPr>
          <a:xfrm>
            <a:off x="7522951" y="3677996"/>
            <a:ext cx="3447738" cy="5278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2400" dirty="0" err="1"/>
              <a:t>Qlik</a:t>
            </a:r>
            <a:r>
              <a:rPr lang="pt-BR" sz="2400" dirty="0"/>
              <a:t> </a:t>
            </a:r>
            <a:r>
              <a:rPr lang="pt-BR" sz="2400" dirty="0" err="1"/>
              <a:t>sense</a:t>
            </a:r>
            <a:endParaRPr lang="pt-BR" sz="2400" i="1" dirty="0"/>
          </a:p>
        </p:txBody>
      </p:sp>
      <p:sp>
        <p:nvSpPr>
          <p:cNvPr id="12" name="Espaço Reservado para Conteúdo 2">
            <a:extLst>
              <a:ext uri="{FF2B5EF4-FFF2-40B4-BE49-F238E27FC236}">
                <a16:creationId xmlns:a16="http://schemas.microsoft.com/office/drawing/2014/main" id="{CEA53D40-82FF-2F83-80D7-7F6C9F45A252}"/>
              </a:ext>
            </a:extLst>
          </p:cNvPr>
          <p:cNvSpPr txBox="1">
            <a:spLocks/>
          </p:cNvSpPr>
          <p:nvPr/>
        </p:nvSpPr>
        <p:spPr>
          <a:xfrm>
            <a:off x="2094013" y="5017215"/>
            <a:ext cx="4203492" cy="5278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2400" dirty="0" err="1"/>
              <a:t>Streamlit</a:t>
            </a:r>
            <a:r>
              <a:rPr lang="pt-BR" sz="2400" dirty="0"/>
              <a:t>, Dash &amp; </a:t>
            </a:r>
            <a:r>
              <a:rPr lang="pt-BR" sz="2400" dirty="0" err="1"/>
              <a:t>plotly</a:t>
            </a:r>
            <a:r>
              <a:rPr lang="pt-BR" sz="2400" dirty="0"/>
              <a:t>, </a:t>
            </a:r>
            <a:r>
              <a:rPr lang="pt-BR" sz="2400" dirty="0" err="1"/>
              <a:t>Panel</a:t>
            </a:r>
            <a:r>
              <a:rPr lang="pt-BR" sz="2400" dirty="0"/>
              <a:t>, </a:t>
            </a:r>
            <a:r>
              <a:rPr lang="pt-BR" sz="2400" dirty="0" err="1"/>
              <a:t>Taipy</a:t>
            </a:r>
            <a:endParaRPr lang="pt-BR" sz="2400" i="1" dirty="0"/>
          </a:p>
        </p:txBody>
      </p:sp>
      <p:pic>
        <p:nvPicPr>
          <p:cNvPr id="1028" name="Picture 4" descr="Power BI Desktop - Free download and install on Windows | Microsoft Store">
            <a:extLst>
              <a:ext uri="{FF2B5EF4-FFF2-40B4-BE49-F238E27FC236}">
                <a16:creationId xmlns:a16="http://schemas.microsoft.com/office/drawing/2014/main" id="{E55477C2-C033-27D6-8A33-2B8C270D24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13" t="2507" r="12509" b="19984"/>
          <a:stretch/>
        </p:blipFill>
        <p:spPr bwMode="auto">
          <a:xfrm>
            <a:off x="1339642" y="2050909"/>
            <a:ext cx="754372" cy="836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Tableau logo">
            <a:extLst>
              <a:ext uri="{FF2B5EF4-FFF2-40B4-BE49-F238E27FC236}">
                <a16:creationId xmlns:a16="http://schemas.microsoft.com/office/drawing/2014/main" id="{3883FDBA-B99C-70C4-D259-E9DFDC254A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36" t="16733" r="28388" b="17744"/>
          <a:stretch/>
        </p:blipFill>
        <p:spPr bwMode="auto">
          <a:xfrm>
            <a:off x="6544388" y="2081986"/>
            <a:ext cx="826260" cy="870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Qlik Logo | SVG | Real Company | Alphabet, Letter Q Logo">
            <a:extLst>
              <a:ext uri="{FF2B5EF4-FFF2-40B4-BE49-F238E27FC236}">
                <a16:creationId xmlns:a16="http://schemas.microsoft.com/office/drawing/2014/main" id="{F877C68D-C46C-8F1B-0DDA-9EF36B053B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96" t="23229" r="18724" b="22727"/>
          <a:stretch/>
        </p:blipFill>
        <p:spPr bwMode="auto">
          <a:xfrm>
            <a:off x="6544388" y="3511727"/>
            <a:ext cx="829510" cy="747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Python Language Photos, Images &amp; Pictures | Shutterstock">
            <a:extLst>
              <a:ext uri="{FF2B5EF4-FFF2-40B4-BE49-F238E27FC236}">
                <a16:creationId xmlns:a16="http://schemas.microsoft.com/office/drawing/2014/main" id="{33ED012D-1086-D52B-EFDB-9DFD9A76AF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11" t="14372" r="14887" b="21765"/>
          <a:stretch/>
        </p:blipFill>
        <p:spPr bwMode="auto">
          <a:xfrm>
            <a:off x="1284544" y="4883198"/>
            <a:ext cx="793676" cy="785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50582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C061CD-8025-7E8A-76C8-26AC09C7E8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073" y="2766218"/>
            <a:ext cx="11049097" cy="1325563"/>
          </a:xfrm>
        </p:spPr>
        <p:txBody>
          <a:bodyPr/>
          <a:lstStyle/>
          <a:p>
            <a:pPr algn="ctr"/>
            <a:r>
              <a:rPr lang="pt-BR" b="1" dirty="0"/>
              <a:t>CONHECENDO A INTERFACE...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6400DBFB-4C95-4BC9-2AC3-48B17B718C74}"/>
              </a:ext>
            </a:extLst>
          </p:cNvPr>
          <p:cNvSpPr/>
          <p:nvPr/>
        </p:nvSpPr>
        <p:spPr>
          <a:xfrm>
            <a:off x="0" y="0"/>
            <a:ext cx="12192000" cy="2301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A1582B6-145D-0C8B-C335-D471D444D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383940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49D246-5C87-95EB-2BA8-559EE85EB6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FB2A06F-221E-5C89-4D00-8D6A855D77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073" y="2766218"/>
            <a:ext cx="11049097" cy="1325563"/>
          </a:xfrm>
        </p:spPr>
        <p:txBody>
          <a:bodyPr/>
          <a:lstStyle/>
          <a:p>
            <a:pPr algn="ctr"/>
            <a:r>
              <a:rPr lang="pt-BR" b="1" dirty="0">
                <a:solidFill>
                  <a:schemeClr val="bg1">
                    <a:lumMod val="65000"/>
                  </a:schemeClr>
                </a:solidFill>
              </a:rPr>
              <a:t>Primeiro dashboard...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AEF6693C-9458-6389-14E7-B5576A80FFFD}"/>
              </a:ext>
            </a:extLst>
          </p:cNvPr>
          <p:cNvSpPr/>
          <p:nvPr/>
        </p:nvSpPr>
        <p:spPr>
          <a:xfrm>
            <a:off x="0" y="0"/>
            <a:ext cx="12192000" cy="2301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93CCCAF-1700-26EC-E3D9-239C0142F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163580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8D3B9E-72D2-23E2-460B-F30E480287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712472-3FF2-14B1-4DA6-06DC97532E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073" y="2766218"/>
            <a:ext cx="11049097" cy="1325563"/>
          </a:xfrm>
        </p:spPr>
        <p:txBody>
          <a:bodyPr/>
          <a:lstStyle/>
          <a:p>
            <a:pPr algn="ctr"/>
            <a:r>
              <a:rPr lang="pt-BR" b="1" dirty="0"/>
              <a:t>POWER QUERY...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6C953A62-0523-630E-F9BC-37056B81E7DB}"/>
              </a:ext>
            </a:extLst>
          </p:cNvPr>
          <p:cNvSpPr/>
          <p:nvPr/>
        </p:nvSpPr>
        <p:spPr>
          <a:xfrm>
            <a:off x="0" y="0"/>
            <a:ext cx="12192000" cy="2301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D3ABCC26-EC3F-DB5B-9273-8AA272E9AD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0792864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1373</TotalTime>
  <Words>1032</Words>
  <Application>Microsoft Office PowerPoint</Application>
  <PresentationFormat>Widescreen</PresentationFormat>
  <Paragraphs>238</Paragraphs>
  <Slides>46</Slides>
  <Notes>3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46</vt:i4>
      </vt:variant>
    </vt:vector>
  </HeadingPairs>
  <TitlesOfParts>
    <vt:vector size="51" baseType="lpstr">
      <vt:lpstr>Aptos</vt:lpstr>
      <vt:lpstr>Aptos (Corpo)</vt:lpstr>
      <vt:lpstr>Aptos Display</vt:lpstr>
      <vt:lpstr>Arial</vt:lpstr>
      <vt:lpstr>Tema do Office</vt:lpstr>
      <vt:lpstr>Power BI para Ciência de Dados</vt:lpstr>
      <vt:lpstr>CONTEXTUALIZANDO O POWER BI...</vt:lpstr>
      <vt:lpstr>Microsoft Power BI</vt:lpstr>
      <vt:lpstr>Microsoft Power BI</vt:lpstr>
      <vt:lpstr>Microsoft Power BI</vt:lpstr>
      <vt:lpstr>Ferramentas de BI</vt:lpstr>
      <vt:lpstr>CONHECENDO A INTERFACE...</vt:lpstr>
      <vt:lpstr>Primeiro dashboard...</vt:lpstr>
      <vt:lpstr>POWER QUERY...</vt:lpstr>
      <vt:lpstr>Power Query</vt:lpstr>
      <vt:lpstr>Power Query</vt:lpstr>
      <vt:lpstr>Vejamos um exemplo...</vt:lpstr>
      <vt:lpstr>Power Query</vt:lpstr>
      <vt:lpstr>MODELAGEM DE DADOS</vt:lpstr>
      <vt:lpstr>Modelagem de dados</vt:lpstr>
      <vt:lpstr>Modelagem de dados</vt:lpstr>
      <vt:lpstr>Vejamos um exemplo...</vt:lpstr>
      <vt:lpstr>Caso prático no PBI</vt:lpstr>
      <vt:lpstr>Visuais</vt:lpstr>
      <vt:lpstr>Visuais</vt:lpstr>
      <vt:lpstr>Caso prático no PBI</vt:lpstr>
      <vt:lpstr>VISUAIS...</vt:lpstr>
      <vt:lpstr>Visuais</vt:lpstr>
      <vt:lpstr>Apresentação do PowerPoint</vt:lpstr>
      <vt:lpstr>Vejamos alguns exemplos...</vt:lpstr>
      <vt:lpstr>Caso no PBI: Vendas em uma Coffee Store</vt:lpstr>
      <vt:lpstr>Caso no PBI: Vendas em uma Coffee Store</vt:lpstr>
      <vt:lpstr>Caso no PBI: Vendas em uma Coffee Store</vt:lpstr>
      <vt:lpstr>DICA DE FERRAMENTA</vt:lpstr>
      <vt:lpstr>Dica de ferramenta</vt:lpstr>
      <vt:lpstr>Vejamos um exemplo...</vt:lpstr>
      <vt:lpstr>Dica de ferramenta</vt:lpstr>
      <vt:lpstr>Dica de ferramenta</vt:lpstr>
      <vt:lpstr>DRILL UP &amp; DRILL DOWN</vt:lpstr>
      <vt:lpstr>Apresentação do PowerPoint</vt:lpstr>
      <vt:lpstr>DATA ANALYSIS EXPRESSIONS (DAX)</vt:lpstr>
      <vt:lpstr>DAX</vt:lpstr>
      <vt:lpstr>DAX</vt:lpstr>
      <vt:lpstr>DAX</vt:lpstr>
      <vt:lpstr>DAX</vt:lpstr>
      <vt:lpstr>DAX</vt:lpstr>
      <vt:lpstr>Apresentação do PowerPoint</vt:lpstr>
      <vt:lpstr>Medidas rápidas...</vt:lpstr>
      <vt:lpstr>INTERAÇÃO ENTRE VISUAIS &amp; BOTÕES</vt:lpstr>
      <vt:lpstr>Interações &amp; Botões</vt:lpstr>
      <vt:lpstr>LAYOUT &amp; COMPARTILHAMENTO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Redes Neurais Artificiais</dc:title>
  <dc:creator>Vinícius Oviedo</dc:creator>
  <cp:lastModifiedBy>Vinícius Oviedo</cp:lastModifiedBy>
  <cp:revision>77</cp:revision>
  <dcterms:created xsi:type="dcterms:W3CDTF">2024-07-15T22:26:16Z</dcterms:created>
  <dcterms:modified xsi:type="dcterms:W3CDTF">2024-11-27T15:31:45Z</dcterms:modified>
</cp:coreProperties>
</file>